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ila, s rešetkom tablice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9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9341A9D-EA1D-4FFD-BFE0-55812BAA7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51F79116-4555-4C52-8DC4-F58A2246BD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7D6B266-DE3B-4126-896B-263038B9F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A2E8-AAB4-4E40-B952-772AD4D817DA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69A0498-A248-447E-A42D-56DEFEC2D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F1F34E2A-91FE-472C-9F32-5F4DCD964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006F4-180A-41EA-9E3B-96717404F0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75335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26538C4-91FE-4AF8-9615-F38E3AAC1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41B55D4-FF96-4DBC-AA8B-F3F708CC8C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946D59D5-AA5E-49AF-A34A-888FC2693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A2E8-AAB4-4E40-B952-772AD4D817DA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E08E938-80F5-4FA6-85B4-592CD9789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D232587-E50C-4D3B-9104-7E7A26DC8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006F4-180A-41EA-9E3B-96717404F0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91870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B4FBEDCA-D20B-4651-9CF5-D2B69157C3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227DAB35-1EB5-4BB8-8651-3743D6AABA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032F020-19EE-4557-9091-50DD4C771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A2E8-AAB4-4E40-B952-772AD4D817DA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260433-F9EF-4158-8CB9-49661CDC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5E8F763-582F-4214-AAD0-36954786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006F4-180A-41EA-9E3B-96717404F0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0205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0FD4FDE-B7A6-468A-979F-BD819136D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8C3511E-2755-4ED2-A4A8-91AC1145D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246213E-412F-4B23-ADBD-7B687F647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A2E8-AAB4-4E40-B952-772AD4D817DA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7DDE50B-F2DD-4E0E-BCE3-BB35E5575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518BFF5-1C5E-4986-9014-9CAB6630E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006F4-180A-41EA-9E3B-96717404F0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07736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955D207-C347-448D-AE3E-84B3173B3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DCB952A8-07DF-4886-926B-55F674FBE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749FF8B-12E5-4561-A12D-918C688E9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A2E8-AAB4-4E40-B952-772AD4D817DA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5D52B599-E524-4576-97E5-FC22F01FB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A5A0A45-1365-409B-82C0-4D67C618B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006F4-180A-41EA-9E3B-96717404F0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56768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6C68F3E-4D53-48AA-9C79-43A70E867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4247D39-37C4-417E-A19A-B76FB4855B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511A683D-BFB8-43B5-AD64-F465056A7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6A8578A0-3743-466E-8CAF-6FDF2434F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A2E8-AAB4-4E40-B952-772AD4D817DA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6D482E6-5E7F-4DC4-9FA5-73CD06B61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A0AB21DB-2581-4C8F-A9F0-4DA0C0A5C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006F4-180A-41EA-9E3B-96717404F0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6627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FEE3DD9-5E23-466D-BF0F-493DCEAF1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862DA24-A59D-4689-8B8C-FA198DF7A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4B67CB4C-2AF3-4E1F-8C8C-FAFF3AC9B2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7AF5E89-2BF5-489C-8B43-A75C156272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CD77661F-9DB9-43F1-881B-D5D5CEA73C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43FF2D2A-665E-4258-9DF8-17091CCDD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A2E8-AAB4-4E40-B952-772AD4D817DA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FC230021-5E14-4B92-B4CA-C45A0F703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DC45B46D-1BCC-4E87-A5A1-A2834E85C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006F4-180A-41EA-9E3B-96717404F0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77135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4070658-B294-40A5-85D0-5A214FB88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4CD5D8A0-B965-4FEF-B899-0B6E6015D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A2E8-AAB4-4E40-B952-772AD4D817DA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C3AE6DCE-4418-4714-A878-02FA9F5A5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E486865E-590F-4670-8118-6E8D643AF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006F4-180A-41EA-9E3B-96717404F0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8176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40FF5CBA-5D34-43A5-B1B3-232C296E0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A2E8-AAB4-4E40-B952-772AD4D817DA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FED0A1B2-1E1F-4BE9-91C3-28910C01D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0DA2B7D6-9478-4806-A4DA-AD202FBC4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006F4-180A-41EA-9E3B-96717404F0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67983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DA07306-6B24-4892-B501-CAB326810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6BCE954-7261-40DA-A91B-101FDECA8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BABE5EAB-A642-43C4-93D6-0E847ED8DE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1C23933E-1B76-46DD-BDA2-06E6C2455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A2E8-AAB4-4E40-B952-772AD4D817DA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E78A8A9-6081-4B4B-8D65-37AC2C225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8FAE0AC0-ADCA-4CE6-9C0C-2895F266A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006F4-180A-41EA-9E3B-96717404F0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57827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A973AE4-2ED0-4C4C-88F3-54E77A371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A5E1AFB6-C3E6-47B7-A822-118D18151F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0C8EBA5A-D9C2-45DC-83C6-B397D2FA05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0ED1989C-60DF-42FD-AF19-B148E37F9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CA2E8-AAB4-4E40-B952-772AD4D817DA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2F1C45A7-7EB1-4E36-8C69-DB926CFA5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8337DF0D-8F7F-4050-95C5-C97E963A0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006F4-180A-41EA-9E3B-96717404F0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7289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3455FF2C-C588-46B6-8459-5084383FA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DBE4CE29-C28C-4734-9C99-779FE36DC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2713A15-4BDF-4DB8-923B-BC5E389B4D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CA2E8-AAB4-4E40-B952-772AD4D817DA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38A6381-F97E-466B-8DB7-DF57301A30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60AE1-E367-4DAA-86AE-FDB725749D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006F4-180A-41EA-9E3B-96717404F0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2534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6542604-3E1C-415C-8635-1C501D1F95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b="1" dirty="0">
                <a:solidFill>
                  <a:srgbClr val="00B0F0"/>
                </a:solidFill>
              </a:rPr>
              <a:t>UNIT 2</a:t>
            </a:r>
            <a:br>
              <a:rPr lang="hr-HR" b="1" dirty="0">
                <a:solidFill>
                  <a:srgbClr val="00B0F0"/>
                </a:solidFill>
              </a:rPr>
            </a:br>
            <a:r>
              <a:rPr lang="hr-HR" sz="5300" b="1" dirty="0" err="1">
                <a:solidFill>
                  <a:srgbClr val="00B0F0"/>
                </a:solidFill>
              </a:rPr>
              <a:t>What</a:t>
            </a:r>
            <a:r>
              <a:rPr lang="hr-HR" sz="5300" b="1" dirty="0">
                <a:solidFill>
                  <a:srgbClr val="00B0F0"/>
                </a:solidFill>
              </a:rPr>
              <a:t> </a:t>
            </a:r>
            <a:r>
              <a:rPr lang="hr-HR" sz="5300" b="1" dirty="0" err="1">
                <a:solidFill>
                  <a:srgbClr val="00B0F0"/>
                </a:solidFill>
              </a:rPr>
              <a:t>does</a:t>
            </a:r>
            <a:r>
              <a:rPr lang="hr-HR" sz="5300" b="1" dirty="0">
                <a:solidFill>
                  <a:srgbClr val="00B0F0"/>
                </a:solidFill>
              </a:rPr>
              <a:t> a </a:t>
            </a:r>
            <a:r>
              <a:rPr lang="hr-HR" sz="5300" b="1" dirty="0" err="1">
                <a:solidFill>
                  <a:srgbClr val="00B0F0"/>
                </a:solidFill>
              </a:rPr>
              <a:t>true</a:t>
            </a:r>
            <a:r>
              <a:rPr lang="hr-HR" sz="5300" b="1" dirty="0">
                <a:solidFill>
                  <a:srgbClr val="00B0F0"/>
                </a:solidFill>
              </a:rPr>
              <a:t> </a:t>
            </a:r>
            <a:r>
              <a:rPr lang="hr-HR" sz="5300" b="1" dirty="0" err="1">
                <a:solidFill>
                  <a:srgbClr val="00B0F0"/>
                </a:solidFill>
              </a:rPr>
              <a:t>friend</a:t>
            </a:r>
            <a:r>
              <a:rPr lang="hr-HR" sz="5300" b="1" dirty="0">
                <a:solidFill>
                  <a:srgbClr val="00B0F0"/>
                </a:solidFill>
              </a:rPr>
              <a:t> do?</a:t>
            </a:r>
            <a:endParaRPr lang="hr-HR" b="1" dirty="0">
              <a:solidFill>
                <a:srgbClr val="00B0F0"/>
              </a:solidFill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2A048B38-85F6-4258-B37F-3272250061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err="1">
                <a:solidFill>
                  <a:schemeClr val="accent2"/>
                </a:solidFill>
              </a:rPr>
              <a:t>Dip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in</a:t>
            </a:r>
            <a:r>
              <a:rPr lang="hr-HR" dirty="0">
                <a:solidFill>
                  <a:schemeClr val="accent2"/>
                </a:solidFill>
              </a:rPr>
              <a:t> 6, Školska knjiga</a:t>
            </a:r>
          </a:p>
        </p:txBody>
      </p:sp>
    </p:spTree>
    <p:extLst>
      <p:ext uri="{BB962C8B-B14F-4D97-AF65-F5344CB8AC3E}">
        <p14:creationId xmlns:p14="http://schemas.microsoft.com/office/powerpoint/2010/main" val="3144106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C8BFF3B-CDD7-4799-A77B-CA8CEE8CA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>
                <a:solidFill>
                  <a:schemeClr val="accent2"/>
                </a:solidFill>
              </a:rPr>
              <a:t>DESCRIBING PEOPLE</a:t>
            </a:r>
          </a:p>
        </p:txBody>
      </p:sp>
      <p:graphicFrame>
        <p:nvGraphicFramePr>
          <p:cNvPr id="4" name="Tablica 4">
            <a:extLst>
              <a:ext uri="{FF2B5EF4-FFF2-40B4-BE49-F238E27FC236}">
                <a16:creationId xmlns:a16="http://schemas.microsoft.com/office/drawing/2014/main" id="{73341EB7-3F36-4F07-92FD-5EE9D3FC69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0502954"/>
              </p:ext>
            </p:extLst>
          </p:nvPr>
        </p:nvGraphicFramePr>
        <p:xfrm>
          <a:off x="838200" y="1613989"/>
          <a:ext cx="10515600" cy="26373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413653939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419794046"/>
                    </a:ext>
                  </a:extLst>
                </a:gridCol>
              </a:tblGrid>
              <a:tr h="768720">
                <a:tc>
                  <a:txBody>
                    <a:bodyPr/>
                    <a:lstStyle/>
                    <a:p>
                      <a:pPr algn="ctr"/>
                      <a:r>
                        <a:rPr lang="hr-HR" sz="2400" dirty="0" err="1"/>
                        <a:t>What</a:t>
                      </a:r>
                      <a:r>
                        <a:rPr lang="hr-HR" sz="2400" dirty="0"/>
                        <a:t> </a:t>
                      </a:r>
                      <a:r>
                        <a:rPr lang="hr-HR" sz="2400" dirty="0" err="1"/>
                        <a:t>is</a:t>
                      </a:r>
                      <a:r>
                        <a:rPr lang="hr-HR" sz="2400" dirty="0"/>
                        <a:t> </a:t>
                      </a:r>
                      <a:r>
                        <a:rPr lang="hr-HR" sz="2400" dirty="0" err="1"/>
                        <a:t>someone</a:t>
                      </a:r>
                      <a:r>
                        <a:rPr lang="hr-HR" sz="2400" dirty="0"/>
                        <a:t> </a:t>
                      </a:r>
                      <a:r>
                        <a:rPr lang="hr-HR" sz="2400" dirty="0" err="1"/>
                        <a:t>like</a:t>
                      </a:r>
                      <a:endParaRPr lang="hr-HR" sz="2400" dirty="0"/>
                    </a:p>
                    <a:p>
                      <a:pPr algn="ctr"/>
                      <a:r>
                        <a:rPr lang="hr-HR" sz="2400" dirty="0"/>
                        <a:t>(</a:t>
                      </a:r>
                      <a:r>
                        <a:rPr lang="hr-HR" sz="2400" dirty="0">
                          <a:solidFill>
                            <a:schemeClr val="accent2"/>
                          </a:solidFill>
                        </a:rPr>
                        <a:t>CHARACTER</a:t>
                      </a:r>
                      <a:r>
                        <a:rPr lang="hr-HR" sz="2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400" dirty="0" err="1"/>
                        <a:t>What</a:t>
                      </a:r>
                      <a:r>
                        <a:rPr lang="hr-HR" sz="2400" dirty="0"/>
                        <a:t> </a:t>
                      </a:r>
                      <a:r>
                        <a:rPr lang="hr-HR" sz="2400" dirty="0" err="1"/>
                        <a:t>does</a:t>
                      </a:r>
                      <a:r>
                        <a:rPr lang="hr-HR" sz="2400" dirty="0"/>
                        <a:t> </a:t>
                      </a:r>
                      <a:r>
                        <a:rPr lang="hr-HR" sz="2400" dirty="0" err="1"/>
                        <a:t>someone</a:t>
                      </a:r>
                      <a:r>
                        <a:rPr lang="hr-HR" sz="2400" dirty="0"/>
                        <a:t> </a:t>
                      </a:r>
                      <a:r>
                        <a:rPr lang="hr-HR" sz="2400" dirty="0" err="1"/>
                        <a:t>look</a:t>
                      </a:r>
                      <a:r>
                        <a:rPr lang="hr-HR" sz="2400" dirty="0"/>
                        <a:t> </a:t>
                      </a:r>
                      <a:r>
                        <a:rPr lang="hr-HR" sz="2400" dirty="0" err="1"/>
                        <a:t>like</a:t>
                      </a:r>
                      <a:endParaRPr lang="hr-HR" sz="2400" dirty="0"/>
                    </a:p>
                    <a:p>
                      <a:pPr algn="ctr"/>
                      <a:r>
                        <a:rPr lang="hr-HR" sz="2400" dirty="0"/>
                        <a:t>(</a:t>
                      </a:r>
                      <a:r>
                        <a:rPr lang="hr-HR" sz="2400" dirty="0">
                          <a:solidFill>
                            <a:schemeClr val="accent2"/>
                          </a:solidFill>
                        </a:rPr>
                        <a:t>LOOKS</a:t>
                      </a:r>
                      <a:r>
                        <a:rPr lang="hr-HR" sz="2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981409"/>
                  </a:ext>
                </a:extLst>
              </a:tr>
              <a:tr h="1814439"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070419"/>
                  </a:ext>
                </a:extLst>
              </a:tr>
            </a:tbl>
          </a:graphicData>
        </a:graphic>
      </p:graphicFrame>
      <p:pic>
        <p:nvPicPr>
          <p:cNvPr id="8" name="Slika 7" descr="Slika na kojoj se prikazuje crtež&#10;&#10;Opis je automatski generiran">
            <a:extLst>
              <a:ext uri="{FF2B5EF4-FFF2-40B4-BE49-F238E27FC236}">
                <a16:creationId xmlns:a16="http://schemas.microsoft.com/office/drawing/2014/main" id="{E5903D66-5EC3-439A-B1ED-F8157F9D8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641" y="2275174"/>
            <a:ext cx="2062717" cy="3303843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A33FBA09-13A7-4A65-99EF-A057BDBDA8A9}"/>
              </a:ext>
            </a:extLst>
          </p:cNvPr>
          <p:cNvSpPr txBox="1"/>
          <p:nvPr/>
        </p:nvSpPr>
        <p:spPr>
          <a:xfrm>
            <a:off x="838199" y="5130920"/>
            <a:ext cx="161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accent2"/>
                </a:solidFill>
              </a:rPr>
              <a:t>TALL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C8FAE957-F654-45A2-BA4C-4F1A470C1C91}"/>
              </a:ext>
            </a:extLst>
          </p:cNvPr>
          <p:cNvSpPr txBox="1"/>
          <p:nvPr/>
        </p:nvSpPr>
        <p:spPr>
          <a:xfrm>
            <a:off x="2904459" y="5969655"/>
            <a:ext cx="161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accent2"/>
                </a:solidFill>
              </a:rPr>
              <a:t>FUNNY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E8ED2695-46D7-495B-97B9-849803D4599E}"/>
              </a:ext>
            </a:extLst>
          </p:cNvPr>
          <p:cNvSpPr txBox="1"/>
          <p:nvPr/>
        </p:nvSpPr>
        <p:spPr>
          <a:xfrm>
            <a:off x="5775250" y="5940977"/>
            <a:ext cx="161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accent2"/>
                </a:solidFill>
              </a:rPr>
              <a:t>CLUMSY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083EAE5A-83E3-4A18-8C54-C60BA7AB997E}"/>
              </a:ext>
            </a:extLst>
          </p:cNvPr>
          <p:cNvSpPr txBox="1"/>
          <p:nvPr/>
        </p:nvSpPr>
        <p:spPr>
          <a:xfrm>
            <a:off x="7609367" y="5244011"/>
            <a:ext cx="3522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accent2"/>
                </a:solidFill>
              </a:rPr>
              <a:t>SHORT BLACK HAIR</a:t>
            </a:r>
          </a:p>
        </p:txBody>
      </p:sp>
      <p:sp>
        <p:nvSpPr>
          <p:cNvPr id="13" name="Pravokutnik 12">
            <a:extLst>
              <a:ext uri="{FF2B5EF4-FFF2-40B4-BE49-F238E27FC236}">
                <a16:creationId xmlns:a16="http://schemas.microsoft.com/office/drawing/2014/main" id="{B9BCA484-13F2-473B-8E9C-C8E7D7A393ED}"/>
              </a:ext>
            </a:extLst>
          </p:cNvPr>
          <p:cNvSpPr/>
          <p:nvPr/>
        </p:nvSpPr>
        <p:spPr>
          <a:xfrm>
            <a:off x="9370827" y="5392530"/>
            <a:ext cx="2514600" cy="1047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2000" dirty="0">
                <a:solidFill>
                  <a:schemeClr val="tx1"/>
                </a:solidFill>
              </a:rPr>
              <a:t>HOMEWORK</a:t>
            </a:r>
          </a:p>
          <a:p>
            <a:pPr algn="ctr"/>
            <a:r>
              <a:rPr lang="hr-HR" sz="2000" dirty="0" err="1">
                <a:solidFill>
                  <a:schemeClr val="tx1"/>
                </a:solidFill>
              </a:rPr>
              <a:t>Describe</a:t>
            </a:r>
            <a:r>
              <a:rPr lang="hr-HR" sz="2000" dirty="0">
                <a:solidFill>
                  <a:schemeClr val="tx1"/>
                </a:solidFill>
              </a:rPr>
              <a:t> </a:t>
            </a:r>
            <a:r>
              <a:rPr lang="hr-HR" sz="2000" dirty="0" err="1">
                <a:solidFill>
                  <a:schemeClr val="tx1"/>
                </a:solidFill>
              </a:rPr>
              <a:t>your</a:t>
            </a:r>
            <a:r>
              <a:rPr lang="hr-HR" sz="2000" dirty="0">
                <a:solidFill>
                  <a:schemeClr val="tx1"/>
                </a:solidFill>
              </a:rPr>
              <a:t> </a:t>
            </a:r>
            <a:r>
              <a:rPr lang="hr-HR" sz="2000" dirty="0" err="1">
                <a:solidFill>
                  <a:schemeClr val="tx1"/>
                </a:solidFill>
              </a:rPr>
              <a:t>firend</a:t>
            </a:r>
            <a:endParaRPr lang="hr-H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238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59259E-6 L 0.57395 -0.357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98" y="-17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47 -0.00972 L -0.10326 -0.4798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0" y="-2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1.85185E-6 L -0.32369 -0.3555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85" y="-1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5 0.02014 L -0.02109 -0.2400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0" y="-1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170747DA-2046-487F-9A6B-831679E208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1" t="-171" r="11835" b="6339"/>
          <a:stretch/>
        </p:blipFill>
        <p:spPr>
          <a:xfrm>
            <a:off x="1603744" y="86096"/>
            <a:ext cx="9454116" cy="6494421"/>
          </a:xfr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6DAE731-50F1-45B3-80CA-B05EC18E245E}"/>
              </a:ext>
            </a:extLst>
          </p:cNvPr>
          <p:cNvSpPr txBox="1"/>
          <p:nvPr/>
        </p:nvSpPr>
        <p:spPr>
          <a:xfrm>
            <a:off x="7668957" y="489986"/>
            <a:ext cx="1033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accent2"/>
                </a:solidFill>
              </a:rPr>
              <a:t>short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F64B06C6-35BA-4B63-89E7-A21B2ED34994}"/>
              </a:ext>
            </a:extLst>
          </p:cNvPr>
          <p:cNvSpPr txBox="1"/>
          <p:nvPr/>
        </p:nvSpPr>
        <p:spPr>
          <a:xfrm>
            <a:off x="8416733" y="1656023"/>
            <a:ext cx="1033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chemeClr val="accent2"/>
                </a:solidFill>
              </a:rPr>
              <a:t>thin</a:t>
            </a:r>
            <a:endParaRPr lang="hr-HR" sz="2800" b="1" dirty="0">
              <a:solidFill>
                <a:schemeClr val="accent2"/>
              </a:solidFill>
            </a:endParaRP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3C1A1018-F660-458B-B7F1-A31E8A60B9D0}"/>
              </a:ext>
            </a:extLst>
          </p:cNvPr>
          <p:cNvSpPr txBox="1"/>
          <p:nvPr/>
        </p:nvSpPr>
        <p:spPr>
          <a:xfrm>
            <a:off x="7668957" y="5072193"/>
            <a:ext cx="2719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chemeClr val="accent2"/>
                </a:solidFill>
              </a:rPr>
              <a:t>brown</a:t>
            </a:r>
            <a:r>
              <a:rPr lang="hr-HR" sz="2800" b="1" dirty="0">
                <a:solidFill>
                  <a:schemeClr val="accent2"/>
                </a:solidFill>
              </a:rPr>
              <a:t>       </a:t>
            </a:r>
            <a:r>
              <a:rPr lang="hr-HR" sz="2800" b="1" dirty="0" err="1">
                <a:solidFill>
                  <a:schemeClr val="accent2"/>
                </a:solidFill>
              </a:rPr>
              <a:t>dark</a:t>
            </a:r>
            <a:endParaRPr lang="hr-HR" sz="2800" b="1" dirty="0">
              <a:solidFill>
                <a:schemeClr val="accent2"/>
              </a:solidFill>
            </a:endParaRP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0056FE02-631A-4CF6-B631-B3442693BE73}"/>
              </a:ext>
            </a:extLst>
          </p:cNvPr>
          <p:cNvSpPr txBox="1"/>
          <p:nvPr/>
        </p:nvSpPr>
        <p:spPr>
          <a:xfrm>
            <a:off x="8185792" y="2952233"/>
            <a:ext cx="3296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accent2"/>
                </a:solidFill>
              </a:rPr>
              <a:t>short, </a:t>
            </a:r>
            <a:r>
              <a:rPr lang="hr-HR" sz="2800" b="1" dirty="0" err="1">
                <a:solidFill>
                  <a:schemeClr val="accent2"/>
                </a:solidFill>
              </a:rPr>
              <a:t>straight</a:t>
            </a:r>
            <a:endParaRPr lang="hr-HR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7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5D28119-57CE-45E0-9F81-31EEBDBAD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>
                <a:solidFill>
                  <a:schemeClr val="accent2"/>
                </a:solidFill>
              </a:rPr>
              <a:t>Workbook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practice</a:t>
            </a:r>
            <a:br>
              <a:rPr lang="hr-HR" dirty="0">
                <a:solidFill>
                  <a:schemeClr val="accent2"/>
                </a:solidFill>
              </a:rPr>
            </a:br>
            <a:r>
              <a:rPr lang="hr-HR" sz="4000" dirty="0" err="1">
                <a:solidFill>
                  <a:schemeClr val="accent2"/>
                </a:solidFill>
              </a:rPr>
              <a:t>pg</a:t>
            </a:r>
            <a:r>
              <a:rPr lang="hr-HR" sz="4000" dirty="0">
                <a:solidFill>
                  <a:schemeClr val="accent2"/>
                </a:solidFill>
              </a:rPr>
              <a:t>, 43</a:t>
            </a:r>
            <a:endParaRPr lang="hr-HR" dirty="0">
              <a:solidFill>
                <a:schemeClr val="accent2"/>
              </a:solidFill>
            </a:endParaRPr>
          </a:p>
        </p:txBody>
      </p:sp>
      <p:pic>
        <p:nvPicPr>
          <p:cNvPr id="4" name="Rezervirano mjesto sadržaja 4" descr="Slika na kojoj se prikazuje tekst&#10;&#10;Opis je automatski generiran">
            <a:extLst>
              <a:ext uri="{FF2B5EF4-FFF2-40B4-BE49-F238E27FC236}">
                <a16:creationId xmlns:a16="http://schemas.microsoft.com/office/drawing/2014/main" id="{169F7CE3-7E66-41BF-97E1-13B29724AF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44" t="69077" r="16297" b="10908"/>
          <a:stretch/>
        </p:blipFill>
        <p:spPr>
          <a:xfrm>
            <a:off x="625548" y="2091439"/>
            <a:ext cx="9945119" cy="3990383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19447475-794E-4531-804B-AED41B37DE58}"/>
              </a:ext>
            </a:extLst>
          </p:cNvPr>
          <p:cNvSpPr txBox="1"/>
          <p:nvPr/>
        </p:nvSpPr>
        <p:spPr>
          <a:xfrm>
            <a:off x="4096418" y="3031167"/>
            <a:ext cx="1033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accent2"/>
                </a:solidFill>
              </a:rPr>
              <a:t>short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32E34E2A-C97B-4852-B7F7-77B4B17BE77A}"/>
              </a:ext>
            </a:extLst>
          </p:cNvPr>
          <p:cNvSpPr txBox="1"/>
          <p:nvPr/>
        </p:nvSpPr>
        <p:spPr>
          <a:xfrm>
            <a:off x="4017559" y="3517643"/>
            <a:ext cx="1719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chemeClr val="accent2"/>
                </a:solidFill>
              </a:rPr>
              <a:t>straight</a:t>
            </a:r>
            <a:endParaRPr lang="hr-HR" sz="2800" b="1" dirty="0">
              <a:solidFill>
                <a:schemeClr val="accent2"/>
              </a:solidFill>
            </a:endParaRP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B2B2D226-C93B-4299-B751-3E654111DCD5}"/>
              </a:ext>
            </a:extLst>
          </p:cNvPr>
          <p:cNvSpPr txBox="1"/>
          <p:nvPr/>
        </p:nvSpPr>
        <p:spPr>
          <a:xfrm>
            <a:off x="4202189" y="4040863"/>
            <a:ext cx="1033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accent2"/>
                </a:solidFill>
              </a:rPr>
              <a:t>short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7FFDAFCE-1B9F-47A0-AFC9-08A697400B05}"/>
              </a:ext>
            </a:extLst>
          </p:cNvPr>
          <p:cNvSpPr txBox="1"/>
          <p:nvPr/>
        </p:nvSpPr>
        <p:spPr>
          <a:xfrm>
            <a:off x="4360520" y="4564083"/>
            <a:ext cx="1033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chemeClr val="accent2"/>
                </a:solidFill>
              </a:rPr>
              <a:t>thin</a:t>
            </a:r>
            <a:endParaRPr lang="hr-HR" sz="2800" b="1" dirty="0">
              <a:solidFill>
                <a:schemeClr val="accent2"/>
              </a:solidFill>
            </a:endParaRP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087F1D19-86E0-4134-A8FA-EED66C6AB0DC}"/>
              </a:ext>
            </a:extLst>
          </p:cNvPr>
          <p:cNvSpPr txBox="1"/>
          <p:nvPr/>
        </p:nvSpPr>
        <p:spPr>
          <a:xfrm>
            <a:off x="4584411" y="5050559"/>
            <a:ext cx="1936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chemeClr val="accent2"/>
                </a:solidFill>
              </a:rPr>
              <a:t>dark</a:t>
            </a:r>
            <a:r>
              <a:rPr lang="hr-HR" sz="2800" b="1" dirty="0">
                <a:solidFill>
                  <a:schemeClr val="accent2"/>
                </a:solidFill>
              </a:rPr>
              <a:t> </a:t>
            </a:r>
            <a:r>
              <a:rPr lang="hr-HR" sz="2800" b="1" dirty="0" err="1">
                <a:solidFill>
                  <a:schemeClr val="accent2"/>
                </a:solidFill>
              </a:rPr>
              <a:t>hair</a:t>
            </a:r>
            <a:endParaRPr lang="hr-HR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31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D10B877-5E2D-494C-97B5-5D5D4BD31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5" name="Rezervirano mjesto sadržaja 4" descr="Slika na kojoj se prikazuje tekst&#10;&#10;Opis je automatski generiran">
            <a:extLst>
              <a:ext uri="{FF2B5EF4-FFF2-40B4-BE49-F238E27FC236}">
                <a16:creationId xmlns:a16="http://schemas.microsoft.com/office/drawing/2014/main" id="{0EAEB334-BFA9-4060-B5B5-9CB193A57B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1" t="1295" r="702" b="9029"/>
          <a:stretch/>
        </p:blipFill>
        <p:spPr>
          <a:xfrm>
            <a:off x="353533" y="280065"/>
            <a:ext cx="11484934" cy="6135329"/>
          </a:xfrm>
        </p:spPr>
      </p:pic>
    </p:spTree>
    <p:extLst>
      <p:ext uri="{BB962C8B-B14F-4D97-AF65-F5344CB8AC3E}">
        <p14:creationId xmlns:p14="http://schemas.microsoft.com/office/powerpoint/2010/main" val="2514385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EF0A9EF-9F0C-414C-972B-D57506FC7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>
                <a:solidFill>
                  <a:schemeClr val="accent2"/>
                </a:solidFill>
              </a:rPr>
              <a:t>Use one </a:t>
            </a:r>
            <a:r>
              <a:rPr lang="hr-HR" b="1" dirty="0" err="1">
                <a:solidFill>
                  <a:schemeClr val="accent2"/>
                </a:solidFill>
              </a:rPr>
              <a:t>adjective</a:t>
            </a:r>
            <a:r>
              <a:rPr lang="hr-HR" b="1" dirty="0">
                <a:solidFill>
                  <a:schemeClr val="accent2"/>
                </a:solidFill>
              </a:rPr>
              <a:t> to </a:t>
            </a:r>
            <a:r>
              <a:rPr lang="hr-HR" b="1" dirty="0" err="1">
                <a:solidFill>
                  <a:schemeClr val="accent2"/>
                </a:solidFill>
              </a:rPr>
              <a:t>describe</a:t>
            </a:r>
            <a:r>
              <a:rPr lang="hr-HR" b="1" dirty="0">
                <a:solidFill>
                  <a:schemeClr val="accent2"/>
                </a:solidFill>
              </a:rPr>
              <a:t> a TRUE FRIEND: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589A69EF-CF3E-4958-81E1-30F760D3A5ED}"/>
              </a:ext>
            </a:extLst>
          </p:cNvPr>
          <p:cNvSpPr txBox="1"/>
          <p:nvPr/>
        </p:nvSpPr>
        <p:spPr>
          <a:xfrm>
            <a:off x="942975" y="2571750"/>
            <a:ext cx="2295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 err="1"/>
              <a:t>helpful</a:t>
            </a:r>
            <a:endParaRPr lang="hr-HR" sz="3600" b="1" dirty="0"/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B288B702-A067-4AFA-B15F-28F25F2B4781}"/>
              </a:ext>
            </a:extLst>
          </p:cNvPr>
          <p:cNvSpPr txBox="1"/>
          <p:nvPr/>
        </p:nvSpPr>
        <p:spPr>
          <a:xfrm>
            <a:off x="2090737" y="4151500"/>
            <a:ext cx="3381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 err="1"/>
              <a:t>understanding</a:t>
            </a:r>
            <a:endParaRPr lang="hr-HR" sz="3600" b="1" dirty="0"/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D406F5D6-CFB8-4EF2-99E0-F9F3ED1E537C}"/>
              </a:ext>
            </a:extLst>
          </p:cNvPr>
          <p:cNvSpPr txBox="1"/>
          <p:nvPr/>
        </p:nvSpPr>
        <p:spPr>
          <a:xfrm>
            <a:off x="942975" y="5459849"/>
            <a:ext cx="3381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 err="1"/>
              <a:t>caring</a:t>
            </a:r>
            <a:endParaRPr lang="hr-HR" sz="3600" b="1" dirty="0"/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C78AA55D-7B93-40A8-BB8D-D5C1026D001E}"/>
              </a:ext>
            </a:extLst>
          </p:cNvPr>
          <p:cNvSpPr txBox="1"/>
          <p:nvPr/>
        </p:nvSpPr>
        <p:spPr>
          <a:xfrm>
            <a:off x="3629025" y="1909732"/>
            <a:ext cx="3381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 err="1"/>
              <a:t>nice</a:t>
            </a:r>
            <a:endParaRPr lang="hr-HR" sz="3600" b="1" dirty="0"/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5DDC1489-2EA2-45AB-BA38-A3F7B8DE981F}"/>
              </a:ext>
            </a:extLst>
          </p:cNvPr>
          <p:cNvSpPr txBox="1"/>
          <p:nvPr/>
        </p:nvSpPr>
        <p:spPr>
          <a:xfrm>
            <a:off x="6238874" y="3441139"/>
            <a:ext cx="448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 err="1"/>
              <a:t>trustworthy</a:t>
            </a:r>
            <a:endParaRPr lang="hr-HR" sz="3600" b="1" dirty="0"/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C3C474BB-5B07-4E5F-BE58-B7A6DA2BEFD5}"/>
              </a:ext>
            </a:extLst>
          </p:cNvPr>
          <p:cNvSpPr txBox="1"/>
          <p:nvPr/>
        </p:nvSpPr>
        <p:spPr>
          <a:xfrm>
            <a:off x="5800724" y="5376178"/>
            <a:ext cx="448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 err="1"/>
              <a:t>outgoing</a:t>
            </a:r>
            <a:endParaRPr lang="hr-HR" sz="3600" b="1" dirty="0"/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C5782937-50B6-473F-BC77-F328836FC8B5}"/>
              </a:ext>
            </a:extLst>
          </p:cNvPr>
          <p:cNvSpPr txBox="1"/>
          <p:nvPr/>
        </p:nvSpPr>
        <p:spPr>
          <a:xfrm>
            <a:off x="8229600" y="2152431"/>
            <a:ext cx="448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 err="1"/>
              <a:t>responsible</a:t>
            </a:r>
            <a:endParaRPr lang="hr-HR" sz="3600" b="1" dirty="0"/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64D404DD-E54F-48F7-BD0F-B9E3AA5D8A9B}"/>
              </a:ext>
            </a:extLst>
          </p:cNvPr>
          <p:cNvSpPr txBox="1"/>
          <p:nvPr/>
        </p:nvSpPr>
        <p:spPr>
          <a:xfrm>
            <a:off x="8791575" y="4510803"/>
            <a:ext cx="448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 err="1"/>
              <a:t>chatty</a:t>
            </a:r>
            <a:endParaRPr lang="hr-HR" sz="3600" b="1" dirty="0"/>
          </a:p>
        </p:txBody>
      </p:sp>
    </p:spTree>
    <p:extLst>
      <p:ext uri="{BB962C8B-B14F-4D97-AF65-F5344CB8AC3E}">
        <p14:creationId xmlns:p14="http://schemas.microsoft.com/office/powerpoint/2010/main" val="426036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0B99D01-AEF2-4B6E-BD14-0A7DF406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>
                <a:solidFill>
                  <a:schemeClr val="accent2"/>
                </a:solidFill>
              </a:rPr>
              <a:t>QUIZ TIME: </a:t>
            </a:r>
            <a:r>
              <a:rPr lang="hr-HR" sz="4000" b="1" dirty="0" err="1">
                <a:solidFill>
                  <a:schemeClr val="accent2"/>
                </a:solidFill>
              </a:rPr>
              <a:t>Think</a:t>
            </a:r>
            <a:r>
              <a:rPr lang="hr-HR" sz="4000" b="1" dirty="0">
                <a:solidFill>
                  <a:schemeClr val="accent2"/>
                </a:solidFill>
              </a:rPr>
              <a:t> </a:t>
            </a:r>
            <a:r>
              <a:rPr lang="hr-HR" sz="4000" b="1" dirty="0" err="1">
                <a:solidFill>
                  <a:schemeClr val="accent2"/>
                </a:solidFill>
              </a:rPr>
              <a:t>of</a:t>
            </a:r>
            <a:r>
              <a:rPr lang="hr-HR" sz="4000" b="1" dirty="0">
                <a:solidFill>
                  <a:schemeClr val="accent2"/>
                </a:solidFill>
              </a:rPr>
              <a:t> </a:t>
            </a:r>
            <a:r>
              <a:rPr lang="hr-HR" sz="4000" b="1" dirty="0" err="1">
                <a:solidFill>
                  <a:schemeClr val="accent2"/>
                </a:solidFill>
              </a:rPr>
              <a:t>your</a:t>
            </a:r>
            <a:r>
              <a:rPr lang="hr-HR" sz="4000" b="1" dirty="0">
                <a:solidFill>
                  <a:schemeClr val="accent2"/>
                </a:solidFill>
              </a:rPr>
              <a:t> </a:t>
            </a:r>
            <a:r>
              <a:rPr lang="hr-HR" sz="4000" b="1" dirty="0" err="1">
                <a:solidFill>
                  <a:schemeClr val="accent2"/>
                </a:solidFill>
              </a:rPr>
              <a:t>friend</a:t>
            </a:r>
            <a:r>
              <a:rPr lang="hr-HR" sz="4000" b="1" dirty="0">
                <a:solidFill>
                  <a:schemeClr val="accent2"/>
                </a:solidFill>
              </a:rPr>
              <a:t> </a:t>
            </a:r>
            <a:r>
              <a:rPr lang="hr-HR" sz="4000" b="1" dirty="0" err="1">
                <a:solidFill>
                  <a:schemeClr val="accent2"/>
                </a:solidFill>
              </a:rPr>
              <a:t>and</a:t>
            </a:r>
            <a:r>
              <a:rPr lang="hr-HR" sz="4000" b="1" dirty="0">
                <a:solidFill>
                  <a:schemeClr val="accent2"/>
                </a:solidFill>
              </a:rPr>
              <a:t> do </a:t>
            </a:r>
            <a:r>
              <a:rPr lang="hr-HR" sz="4000" b="1" dirty="0" err="1">
                <a:solidFill>
                  <a:schemeClr val="accent2"/>
                </a:solidFill>
              </a:rPr>
              <a:t>the</a:t>
            </a:r>
            <a:r>
              <a:rPr lang="hr-HR" sz="4000" b="1" dirty="0">
                <a:solidFill>
                  <a:schemeClr val="accent2"/>
                </a:solidFill>
              </a:rPr>
              <a:t> </a:t>
            </a:r>
            <a:r>
              <a:rPr lang="hr-HR" sz="4000" b="1" dirty="0" err="1">
                <a:solidFill>
                  <a:schemeClr val="accent2"/>
                </a:solidFill>
              </a:rPr>
              <a:t>quiz</a:t>
            </a:r>
            <a:br>
              <a:rPr lang="hr-HR" dirty="0"/>
            </a:br>
            <a:r>
              <a:rPr lang="hr-HR" sz="3600" dirty="0" err="1">
                <a:solidFill>
                  <a:schemeClr val="accent2"/>
                </a:solidFill>
              </a:rPr>
              <a:t>book</a:t>
            </a:r>
            <a:r>
              <a:rPr lang="hr-HR" sz="3600" dirty="0">
                <a:solidFill>
                  <a:schemeClr val="accent2"/>
                </a:solidFill>
              </a:rPr>
              <a:t>, </a:t>
            </a:r>
            <a:r>
              <a:rPr lang="hr-HR" sz="3600" dirty="0" err="1">
                <a:solidFill>
                  <a:schemeClr val="accent2"/>
                </a:solidFill>
              </a:rPr>
              <a:t>pg</a:t>
            </a:r>
            <a:r>
              <a:rPr lang="hr-HR" sz="3600" dirty="0">
                <a:solidFill>
                  <a:schemeClr val="accent2"/>
                </a:solidFill>
              </a:rPr>
              <a:t> 39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669238B-231B-462C-92BD-D1FFAC10F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/>
              <a:t>Ask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friend</a:t>
            </a:r>
            <a:r>
              <a:rPr lang="hr-HR" dirty="0"/>
              <a:t> </a:t>
            </a:r>
            <a:r>
              <a:rPr lang="hr-HR" dirty="0" err="1"/>
              <a:t>if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are </a:t>
            </a:r>
            <a:r>
              <a:rPr lang="hr-HR" dirty="0" err="1"/>
              <a:t>right</a:t>
            </a:r>
            <a:r>
              <a:rPr lang="hr-HR" dirty="0"/>
              <a:t> </a:t>
            </a:r>
            <a:r>
              <a:rPr lang="hr-HR" dirty="0" err="1"/>
              <a:t>about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answers</a:t>
            </a:r>
            <a:r>
              <a:rPr lang="hr-HR" dirty="0"/>
              <a:t>.</a:t>
            </a:r>
          </a:p>
          <a:p>
            <a:endParaRPr lang="hr-HR" dirty="0"/>
          </a:p>
          <a:p>
            <a:r>
              <a:rPr lang="hr-HR" b="1" dirty="0" err="1">
                <a:solidFill>
                  <a:schemeClr val="accent2"/>
                </a:solidFill>
              </a:rPr>
              <a:t>Listen</a:t>
            </a:r>
            <a:r>
              <a:rPr lang="hr-HR" b="1" dirty="0">
                <a:solidFill>
                  <a:schemeClr val="accent2"/>
                </a:solidFill>
              </a:rPr>
              <a:t> </a:t>
            </a:r>
            <a:r>
              <a:rPr lang="hr-HR" dirty="0"/>
              <a:t>to </a:t>
            </a:r>
            <a:r>
              <a:rPr lang="hr-HR" dirty="0" err="1"/>
              <a:t>Emma’s</a:t>
            </a:r>
            <a:r>
              <a:rPr lang="hr-HR" dirty="0"/>
              <a:t> </a:t>
            </a:r>
            <a:r>
              <a:rPr lang="hr-HR" dirty="0" err="1"/>
              <a:t>answers</a:t>
            </a:r>
            <a:r>
              <a:rPr lang="hr-HR" dirty="0"/>
              <a:t>. 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hr-HR" dirty="0" err="1"/>
              <a:t>There</a:t>
            </a:r>
            <a:r>
              <a:rPr lang="hr-HR" dirty="0"/>
              <a:t> are </a:t>
            </a:r>
            <a:r>
              <a:rPr lang="hr-HR" dirty="0" err="1"/>
              <a:t>two</a:t>
            </a:r>
            <a:r>
              <a:rPr lang="hr-HR" dirty="0"/>
              <a:t> </a:t>
            </a:r>
            <a:r>
              <a:rPr lang="hr-HR" dirty="0" err="1"/>
              <a:t>questions</a:t>
            </a:r>
            <a:r>
              <a:rPr lang="hr-HR" dirty="0"/>
              <a:t> </a:t>
            </a:r>
            <a:r>
              <a:rPr lang="hr-HR" dirty="0" err="1"/>
              <a:t>she</a:t>
            </a:r>
            <a:r>
              <a:rPr lang="hr-HR" dirty="0"/>
              <a:t> 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hr-HR" dirty="0" err="1"/>
              <a:t>didn’t</a:t>
            </a:r>
            <a:r>
              <a:rPr lang="hr-HR" dirty="0"/>
              <a:t> </a:t>
            </a:r>
            <a:r>
              <a:rPr lang="hr-HR" dirty="0" err="1"/>
              <a:t>answer</a:t>
            </a:r>
            <a:r>
              <a:rPr lang="hr-HR" dirty="0"/>
              <a:t>. </a:t>
            </a:r>
          </a:p>
          <a:p>
            <a:pPr marL="0" indent="0">
              <a:buNone/>
            </a:pPr>
            <a:r>
              <a:rPr lang="hr-HR" dirty="0"/>
              <a:t>   </a:t>
            </a:r>
            <a:r>
              <a:rPr lang="hr-HR" dirty="0" err="1"/>
              <a:t>Which</a:t>
            </a:r>
            <a:r>
              <a:rPr lang="hr-HR" dirty="0"/>
              <a:t> </a:t>
            </a:r>
            <a:r>
              <a:rPr lang="hr-HR" dirty="0" err="1"/>
              <a:t>ones</a:t>
            </a:r>
            <a:r>
              <a:rPr lang="hr-HR" dirty="0"/>
              <a:t>?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	</a:t>
            </a:r>
            <a:r>
              <a:rPr lang="hr-HR" b="1" dirty="0">
                <a:solidFill>
                  <a:schemeClr val="accent2"/>
                </a:solidFill>
              </a:rPr>
              <a:t>- 4 </a:t>
            </a:r>
            <a:r>
              <a:rPr lang="hr-HR" b="1" dirty="0" err="1">
                <a:solidFill>
                  <a:schemeClr val="accent2"/>
                </a:solidFill>
              </a:rPr>
              <a:t>and</a:t>
            </a:r>
            <a:r>
              <a:rPr lang="hr-HR" b="1" dirty="0">
                <a:solidFill>
                  <a:schemeClr val="accent2"/>
                </a:solidFill>
              </a:rPr>
              <a:t> 8.</a:t>
            </a:r>
          </a:p>
          <a:p>
            <a:endParaRPr lang="hr-HR" dirty="0"/>
          </a:p>
        </p:txBody>
      </p:sp>
      <p:sp>
        <p:nvSpPr>
          <p:cNvPr id="4" name="Pravokutnik 3">
            <a:extLst>
              <a:ext uri="{FF2B5EF4-FFF2-40B4-BE49-F238E27FC236}">
                <a16:creationId xmlns:a16="http://schemas.microsoft.com/office/drawing/2014/main" id="{477D4A3A-4BA8-4FAC-8C87-934ADD23400E}"/>
              </a:ext>
            </a:extLst>
          </p:cNvPr>
          <p:cNvSpPr/>
          <p:nvPr/>
        </p:nvSpPr>
        <p:spPr>
          <a:xfrm>
            <a:off x="6629400" y="2990850"/>
            <a:ext cx="5114925" cy="2943225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2800" b="1" dirty="0"/>
              <a:t>!!! REMEMBER !!!</a:t>
            </a:r>
          </a:p>
          <a:p>
            <a:pPr algn="ctr"/>
            <a:endParaRPr lang="hr-HR" dirty="0"/>
          </a:p>
          <a:p>
            <a:pPr algn="ctr"/>
            <a:r>
              <a:rPr lang="hr-HR" sz="2400" u="sng" dirty="0">
                <a:solidFill>
                  <a:schemeClr val="accent2"/>
                </a:solidFill>
              </a:rPr>
              <a:t>PRESENT SIMPLE QUESTIONS:</a:t>
            </a:r>
          </a:p>
          <a:p>
            <a:pPr algn="ctr"/>
            <a:endParaRPr lang="hr-HR" dirty="0"/>
          </a:p>
          <a:p>
            <a:pPr algn="ctr"/>
            <a:r>
              <a:rPr lang="hr-HR" dirty="0"/>
              <a:t>Do / </a:t>
            </a:r>
            <a:r>
              <a:rPr lang="hr-HR" dirty="0" err="1"/>
              <a:t>Does</a:t>
            </a:r>
            <a:r>
              <a:rPr lang="hr-HR" dirty="0"/>
              <a:t> + </a:t>
            </a:r>
            <a:r>
              <a:rPr lang="hr-HR" dirty="0" err="1"/>
              <a:t>subject</a:t>
            </a:r>
            <a:r>
              <a:rPr lang="hr-HR" dirty="0"/>
              <a:t> + infinitive …?</a:t>
            </a:r>
          </a:p>
          <a:p>
            <a:pPr algn="ctr"/>
            <a:endParaRPr lang="hr-HR" dirty="0"/>
          </a:p>
          <a:p>
            <a:pPr algn="ctr"/>
            <a:r>
              <a:rPr lang="hr-HR" dirty="0"/>
              <a:t>OR </a:t>
            </a:r>
          </a:p>
          <a:p>
            <a:pPr algn="ctr"/>
            <a:endParaRPr lang="hr-HR" dirty="0"/>
          </a:p>
          <a:p>
            <a:pPr algn="ctr"/>
            <a:r>
              <a:rPr lang="hr-HR" dirty="0"/>
              <a:t>WH + do / </a:t>
            </a:r>
            <a:r>
              <a:rPr lang="hr-HR" dirty="0" err="1"/>
              <a:t>does</a:t>
            </a:r>
            <a:r>
              <a:rPr lang="hr-HR" dirty="0"/>
              <a:t> + </a:t>
            </a:r>
            <a:r>
              <a:rPr lang="hr-HR" dirty="0" err="1"/>
              <a:t>subject</a:t>
            </a:r>
            <a:r>
              <a:rPr lang="hr-HR" dirty="0"/>
              <a:t> + infinitive …?</a:t>
            </a:r>
          </a:p>
          <a:p>
            <a:pPr algn="ctr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785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 descr="Slika na kojoj se prikazuje tekst&#10;&#10;Opis je automatski generiran">
            <a:extLst>
              <a:ext uri="{FF2B5EF4-FFF2-40B4-BE49-F238E27FC236}">
                <a16:creationId xmlns:a16="http://schemas.microsoft.com/office/drawing/2014/main" id="{0AC1A8D0-069E-4F5E-9127-65D59A2C02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7" t="1007" r="15589" b="11200"/>
          <a:stretch/>
        </p:blipFill>
        <p:spPr>
          <a:xfrm>
            <a:off x="647699" y="365125"/>
            <a:ext cx="9058275" cy="6136778"/>
          </a:xfr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8E6838D2-23B7-4559-82EB-170B2AD40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hr-HR" sz="4000" dirty="0" err="1">
                <a:solidFill>
                  <a:schemeClr val="accent2"/>
                </a:solidFill>
              </a:rPr>
              <a:t>Book</a:t>
            </a:r>
            <a:r>
              <a:rPr lang="hr-HR" sz="4000" dirty="0">
                <a:solidFill>
                  <a:schemeClr val="accent2"/>
                </a:solidFill>
              </a:rPr>
              <a:t>, </a:t>
            </a:r>
            <a:r>
              <a:rPr lang="hr-HR" sz="4000" dirty="0" err="1">
                <a:solidFill>
                  <a:schemeClr val="accent2"/>
                </a:solidFill>
              </a:rPr>
              <a:t>pg</a:t>
            </a:r>
            <a:r>
              <a:rPr lang="hr-HR" sz="4000" dirty="0">
                <a:solidFill>
                  <a:schemeClr val="accent2"/>
                </a:solidFill>
              </a:rPr>
              <a:t> 40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6AA44563-50AD-4971-89F3-F7CE982BBD84}"/>
              </a:ext>
            </a:extLst>
          </p:cNvPr>
          <p:cNvSpPr txBox="1"/>
          <p:nvPr/>
        </p:nvSpPr>
        <p:spPr>
          <a:xfrm>
            <a:off x="6096000" y="3981450"/>
            <a:ext cx="809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994C8D9C-C7CB-42A3-8D14-0262E9F3DA2C}"/>
              </a:ext>
            </a:extLst>
          </p:cNvPr>
          <p:cNvSpPr txBox="1"/>
          <p:nvPr/>
        </p:nvSpPr>
        <p:spPr>
          <a:xfrm>
            <a:off x="8258175" y="5400675"/>
            <a:ext cx="809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507CBBE7-52BE-43DC-94ED-9FB1F1AC1E05}"/>
              </a:ext>
            </a:extLst>
          </p:cNvPr>
          <p:cNvSpPr txBox="1"/>
          <p:nvPr/>
        </p:nvSpPr>
        <p:spPr>
          <a:xfrm>
            <a:off x="7677150" y="2967335"/>
            <a:ext cx="809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87105D8D-941F-4311-854A-4331C2900789}"/>
              </a:ext>
            </a:extLst>
          </p:cNvPr>
          <p:cNvSpPr txBox="1"/>
          <p:nvPr/>
        </p:nvSpPr>
        <p:spPr>
          <a:xfrm>
            <a:off x="7105650" y="4939010"/>
            <a:ext cx="809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B730F346-FCBB-4717-BEEF-0CF3FC75AB5B}"/>
              </a:ext>
            </a:extLst>
          </p:cNvPr>
          <p:cNvSpPr txBox="1"/>
          <p:nvPr/>
        </p:nvSpPr>
        <p:spPr>
          <a:xfrm>
            <a:off x="6700837" y="2489249"/>
            <a:ext cx="809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5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8241CC92-AEDF-4936-B9C3-514AC736F0F5}"/>
              </a:ext>
            </a:extLst>
          </p:cNvPr>
          <p:cNvSpPr txBox="1"/>
          <p:nvPr/>
        </p:nvSpPr>
        <p:spPr>
          <a:xfrm>
            <a:off x="7343775" y="3483296"/>
            <a:ext cx="809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C0CEE5CE-AC23-48CF-A0C6-B130423698C8}"/>
              </a:ext>
            </a:extLst>
          </p:cNvPr>
          <p:cNvSpPr txBox="1"/>
          <p:nvPr/>
        </p:nvSpPr>
        <p:spPr>
          <a:xfrm>
            <a:off x="7091362" y="4423049"/>
            <a:ext cx="809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649BF5C4-4849-42E4-8F36-D01993F3C336}"/>
              </a:ext>
            </a:extLst>
          </p:cNvPr>
          <p:cNvSpPr txBox="1"/>
          <p:nvPr/>
        </p:nvSpPr>
        <p:spPr>
          <a:xfrm>
            <a:off x="7448550" y="5836554"/>
            <a:ext cx="809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8</a:t>
            </a:r>
          </a:p>
        </p:txBody>
      </p:sp>
      <p:sp>
        <p:nvSpPr>
          <p:cNvPr id="14" name="Pravokutnik 13">
            <a:extLst>
              <a:ext uri="{FF2B5EF4-FFF2-40B4-BE49-F238E27FC236}">
                <a16:creationId xmlns:a16="http://schemas.microsoft.com/office/drawing/2014/main" id="{EAA4BBD4-1A39-4A86-B4AD-1A427F737AF6}"/>
              </a:ext>
            </a:extLst>
          </p:cNvPr>
          <p:cNvSpPr/>
          <p:nvPr/>
        </p:nvSpPr>
        <p:spPr>
          <a:xfrm>
            <a:off x="9224961" y="2998291"/>
            <a:ext cx="2514600" cy="1047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2000" dirty="0">
                <a:solidFill>
                  <a:schemeClr val="tx1"/>
                </a:solidFill>
              </a:rPr>
              <a:t>HOMEWORK</a:t>
            </a:r>
          </a:p>
          <a:p>
            <a:pPr algn="ctr"/>
            <a:r>
              <a:rPr lang="hr-HR" sz="2000" dirty="0" err="1">
                <a:solidFill>
                  <a:schemeClr val="tx1"/>
                </a:solidFill>
              </a:rPr>
              <a:t>Book</a:t>
            </a:r>
            <a:r>
              <a:rPr lang="hr-HR" sz="2000" dirty="0">
                <a:solidFill>
                  <a:schemeClr val="tx1"/>
                </a:solidFill>
              </a:rPr>
              <a:t>, </a:t>
            </a:r>
            <a:r>
              <a:rPr lang="hr-HR" sz="2000" dirty="0" err="1">
                <a:solidFill>
                  <a:schemeClr val="tx1"/>
                </a:solidFill>
              </a:rPr>
              <a:t>pg</a:t>
            </a:r>
            <a:r>
              <a:rPr lang="hr-HR" sz="2000" dirty="0">
                <a:solidFill>
                  <a:schemeClr val="tx1"/>
                </a:solidFill>
              </a:rPr>
              <a:t> 40 / G</a:t>
            </a:r>
          </a:p>
        </p:txBody>
      </p:sp>
    </p:spTree>
    <p:extLst>
      <p:ext uri="{BB962C8B-B14F-4D97-AF65-F5344CB8AC3E}">
        <p14:creationId xmlns:p14="http://schemas.microsoft.com/office/powerpoint/2010/main" val="1246622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F6C614C-A34F-4F2E-8B27-97691C84E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2"/>
                </a:solidFill>
              </a:rPr>
              <a:t>HOMEWORK CHECK</a:t>
            </a:r>
            <a:br>
              <a:rPr lang="hr-HR" dirty="0">
                <a:solidFill>
                  <a:schemeClr val="accent2"/>
                </a:solidFill>
              </a:rPr>
            </a:br>
            <a:r>
              <a:rPr lang="hr-HR" sz="3600" dirty="0" err="1">
                <a:solidFill>
                  <a:schemeClr val="accent2"/>
                </a:solidFill>
              </a:rPr>
              <a:t>book</a:t>
            </a:r>
            <a:r>
              <a:rPr lang="hr-HR" sz="3600" dirty="0">
                <a:solidFill>
                  <a:schemeClr val="accent2"/>
                </a:solidFill>
              </a:rPr>
              <a:t>, </a:t>
            </a:r>
            <a:r>
              <a:rPr lang="hr-HR" sz="3600" dirty="0" err="1">
                <a:solidFill>
                  <a:schemeClr val="accent2"/>
                </a:solidFill>
              </a:rPr>
              <a:t>pg</a:t>
            </a:r>
            <a:r>
              <a:rPr lang="hr-HR" sz="3600" dirty="0">
                <a:solidFill>
                  <a:schemeClr val="accent2"/>
                </a:solidFill>
              </a:rPr>
              <a:t> 40 / G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91B2789-9C3F-4FBE-829D-E259155314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Tara is helpful, trustworthy, shy, honest, responsible, caring.</a:t>
            </a:r>
          </a:p>
          <a:p>
            <a:pPr marL="514350" indent="-514350">
              <a:buAutoNum type="arabicPeriod"/>
            </a:pPr>
            <a:r>
              <a:rPr lang="en-GB" dirty="0"/>
              <a:t>Emma is trustworthy, outgoing, chatty, responsible</a:t>
            </a:r>
          </a:p>
          <a:p>
            <a:pPr marL="514350" indent="-514350">
              <a:buAutoNum type="arabicPeriod"/>
            </a:pPr>
            <a:r>
              <a:rPr lang="en-GB" dirty="0"/>
              <a:t>My friend is ….</a:t>
            </a:r>
          </a:p>
        </p:txBody>
      </p:sp>
    </p:spTree>
    <p:extLst>
      <p:ext uri="{BB962C8B-B14F-4D97-AF65-F5344CB8AC3E}">
        <p14:creationId xmlns:p14="http://schemas.microsoft.com/office/powerpoint/2010/main" val="18092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3A5885A-ABBC-468A-BB83-E1872295A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chemeClr val="accent2"/>
                </a:solidFill>
              </a:rPr>
              <a:t>Ask your friend about one of his friends.</a:t>
            </a:r>
            <a:br>
              <a:rPr lang="en-GB" sz="4000" dirty="0">
                <a:solidFill>
                  <a:schemeClr val="accent2"/>
                </a:solidFill>
              </a:rPr>
            </a:br>
            <a:r>
              <a:rPr lang="en-GB" sz="4000" dirty="0">
                <a:solidFill>
                  <a:schemeClr val="accent2"/>
                </a:solidFill>
              </a:rPr>
              <a:t>Report it to the class.</a:t>
            </a:r>
          </a:p>
        </p:txBody>
      </p:sp>
      <p:sp>
        <p:nvSpPr>
          <p:cNvPr id="4" name="Pravokutnik 3">
            <a:extLst>
              <a:ext uri="{FF2B5EF4-FFF2-40B4-BE49-F238E27FC236}">
                <a16:creationId xmlns:a16="http://schemas.microsoft.com/office/drawing/2014/main" id="{C6783F4A-DB87-4E90-AFCC-657E6D7AC1C8}"/>
              </a:ext>
            </a:extLst>
          </p:cNvPr>
          <p:cNvSpPr/>
          <p:nvPr/>
        </p:nvSpPr>
        <p:spPr>
          <a:xfrm>
            <a:off x="3028950" y="2247901"/>
            <a:ext cx="6305550" cy="3702050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2800" b="1" dirty="0"/>
              <a:t>!!! REMEMBER !!!</a:t>
            </a:r>
          </a:p>
          <a:p>
            <a:pPr algn="ctr"/>
            <a:endParaRPr lang="hr-HR" dirty="0"/>
          </a:p>
          <a:p>
            <a:pPr algn="ctr"/>
            <a:r>
              <a:rPr lang="hr-HR" sz="2400" u="sng" dirty="0">
                <a:solidFill>
                  <a:schemeClr val="accent2"/>
                </a:solidFill>
              </a:rPr>
              <a:t>PRESENT SIMPLE QUESTIONS:</a:t>
            </a:r>
          </a:p>
          <a:p>
            <a:pPr algn="ctr"/>
            <a:endParaRPr lang="hr-HR" dirty="0"/>
          </a:p>
          <a:p>
            <a:pPr algn="ctr"/>
            <a:r>
              <a:rPr lang="hr-HR" sz="2400" dirty="0"/>
              <a:t>Do / </a:t>
            </a:r>
            <a:r>
              <a:rPr lang="hr-HR" sz="2400" dirty="0" err="1"/>
              <a:t>Does</a:t>
            </a:r>
            <a:r>
              <a:rPr lang="hr-HR" sz="2400" dirty="0"/>
              <a:t> + </a:t>
            </a:r>
            <a:r>
              <a:rPr lang="hr-HR" sz="2400" dirty="0" err="1"/>
              <a:t>subject</a:t>
            </a:r>
            <a:r>
              <a:rPr lang="hr-HR" sz="2400" dirty="0"/>
              <a:t> + infinitive …?</a:t>
            </a:r>
          </a:p>
          <a:p>
            <a:pPr algn="ctr"/>
            <a:endParaRPr lang="hr-HR" sz="2400" dirty="0"/>
          </a:p>
          <a:p>
            <a:pPr algn="ctr"/>
            <a:r>
              <a:rPr lang="hr-HR" sz="2400" dirty="0">
                <a:solidFill>
                  <a:schemeClr val="accent2"/>
                </a:solidFill>
              </a:rPr>
              <a:t>OR</a:t>
            </a:r>
            <a:r>
              <a:rPr lang="hr-HR" sz="2400" dirty="0"/>
              <a:t> </a:t>
            </a:r>
          </a:p>
          <a:p>
            <a:pPr algn="ctr"/>
            <a:endParaRPr lang="hr-HR" sz="2400" dirty="0"/>
          </a:p>
          <a:p>
            <a:pPr algn="ctr"/>
            <a:r>
              <a:rPr lang="hr-HR" sz="2400" dirty="0"/>
              <a:t>WH + do / </a:t>
            </a:r>
            <a:r>
              <a:rPr lang="hr-HR" sz="2400" dirty="0" err="1"/>
              <a:t>does</a:t>
            </a:r>
            <a:r>
              <a:rPr lang="hr-HR" sz="2400" dirty="0"/>
              <a:t> + </a:t>
            </a:r>
            <a:r>
              <a:rPr lang="hr-HR" sz="2400" dirty="0" err="1"/>
              <a:t>subject</a:t>
            </a:r>
            <a:r>
              <a:rPr lang="hr-HR" sz="2400" dirty="0"/>
              <a:t> + infinitive …?</a:t>
            </a:r>
          </a:p>
          <a:p>
            <a:pPr algn="ctr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0546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 descr="Slika na kojoj se prikazuje tekst&#10;&#10;Opis je automatski generiran">
            <a:extLst>
              <a:ext uri="{FF2B5EF4-FFF2-40B4-BE49-F238E27FC236}">
                <a16:creationId xmlns:a16="http://schemas.microsoft.com/office/drawing/2014/main" id="{34669AF4-5D51-4D8A-B9B6-1B97605EEC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0" t="7778" r="14407" b="8865"/>
          <a:stretch/>
        </p:blipFill>
        <p:spPr>
          <a:xfrm>
            <a:off x="9088" y="9939"/>
            <a:ext cx="10803749" cy="7142480"/>
          </a:xfr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C0F9E7E7-3734-4A38-852C-13EA2B1FA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9255" y="5304652"/>
            <a:ext cx="5527703" cy="1553348"/>
          </a:xfrm>
          <a:solidFill>
            <a:schemeClr val="bg1"/>
          </a:solidFill>
        </p:spPr>
        <p:txBody>
          <a:bodyPr/>
          <a:lstStyle/>
          <a:p>
            <a:pPr algn="r"/>
            <a:r>
              <a:rPr lang="hr-HR" dirty="0" err="1">
                <a:solidFill>
                  <a:schemeClr val="accent2"/>
                </a:solidFill>
              </a:rPr>
              <a:t>Workbook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practice</a:t>
            </a:r>
            <a:br>
              <a:rPr lang="hr-HR" dirty="0">
                <a:solidFill>
                  <a:schemeClr val="accent2"/>
                </a:solidFill>
              </a:rPr>
            </a:br>
            <a:r>
              <a:rPr lang="hr-HR" sz="3600" dirty="0" err="1">
                <a:solidFill>
                  <a:schemeClr val="accent2"/>
                </a:solidFill>
              </a:rPr>
              <a:t>pg</a:t>
            </a:r>
            <a:r>
              <a:rPr lang="hr-HR" sz="3600" dirty="0">
                <a:solidFill>
                  <a:schemeClr val="accent2"/>
                </a:solidFill>
              </a:rPr>
              <a:t> 42 – 43 / A, B, C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6" name="Elipsa 5">
            <a:extLst>
              <a:ext uri="{FF2B5EF4-FFF2-40B4-BE49-F238E27FC236}">
                <a16:creationId xmlns:a16="http://schemas.microsoft.com/office/drawing/2014/main" id="{0E899878-DF1E-4552-882D-B8FFD4A4C3DE}"/>
              </a:ext>
            </a:extLst>
          </p:cNvPr>
          <p:cNvSpPr/>
          <p:nvPr/>
        </p:nvSpPr>
        <p:spPr>
          <a:xfrm>
            <a:off x="3561080" y="1234440"/>
            <a:ext cx="568960" cy="172720"/>
          </a:xfrm>
          <a:prstGeom prst="ellipse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Elipsa 8">
            <a:extLst>
              <a:ext uri="{FF2B5EF4-FFF2-40B4-BE49-F238E27FC236}">
                <a16:creationId xmlns:a16="http://schemas.microsoft.com/office/drawing/2014/main" id="{0692FBAE-6BC2-47E2-9059-4A91CA0B2E2B}"/>
              </a:ext>
            </a:extLst>
          </p:cNvPr>
          <p:cNvSpPr/>
          <p:nvPr/>
        </p:nvSpPr>
        <p:spPr>
          <a:xfrm>
            <a:off x="1601910" y="1388883"/>
            <a:ext cx="198610" cy="179110"/>
          </a:xfrm>
          <a:prstGeom prst="ellipse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Elipsa 9">
            <a:extLst>
              <a:ext uri="{FF2B5EF4-FFF2-40B4-BE49-F238E27FC236}">
                <a16:creationId xmlns:a16="http://schemas.microsoft.com/office/drawing/2014/main" id="{70EF3FD0-84EC-4449-A81A-8C2DC4A325E7}"/>
              </a:ext>
            </a:extLst>
          </p:cNvPr>
          <p:cNvSpPr/>
          <p:nvPr/>
        </p:nvSpPr>
        <p:spPr>
          <a:xfrm>
            <a:off x="2180103" y="1625023"/>
            <a:ext cx="308655" cy="190737"/>
          </a:xfrm>
          <a:prstGeom prst="ellipse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Elipsa 10">
            <a:extLst>
              <a:ext uri="{FF2B5EF4-FFF2-40B4-BE49-F238E27FC236}">
                <a16:creationId xmlns:a16="http://schemas.microsoft.com/office/drawing/2014/main" id="{8EE545D0-BCE2-4B46-A3C1-CDA928B1EC35}"/>
              </a:ext>
            </a:extLst>
          </p:cNvPr>
          <p:cNvSpPr/>
          <p:nvPr/>
        </p:nvSpPr>
        <p:spPr>
          <a:xfrm>
            <a:off x="2391817" y="1773235"/>
            <a:ext cx="446799" cy="190737"/>
          </a:xfrm>
          <a:prstGeom prst="ellipse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Elipsa 11">
            <a:extLst>
              <a:ext uri="{FF2B5EF4-FFF2-40B4-BE49-F238E27FC236}">
                <a16:creationId xmlns:a16="http://schemas.microsoft.com/office/drawing/2014/main" id="{CBA38B83-11EF-4DB1-84FF-73D10F0C451F}"/>
              </a:ext>
            </a:extLst>
          </p:cNvPr>
          <p:cNvSpPr/>
          <p:nvPr/>
        </p:nvSpPr>
        <p:spPr>
          <a:xfrm>
            <a:off x="1601910" y="1963972"/>
            <a:ext cx="578193" cy="190737"/>
          </a:xfrm>
          <a:prstGeom prst="ellipse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CFFBD416-2DAB-4862-8C74-042C4883CF50}"/>
              </a:ext>
            </a:extLst>
          </p:cNvPr>
          <p:cNvSpPr txBox="1"/>
          <p:nvPr/>
        </p:nvSpPr>
        <p:spPr>
          <a:xfrm>
            <a:off x="1552391" y="3466625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talks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58DDC46D-79CD-4827-81C4-40B9155C7953}"/>
              </a:ext>
            </a:extLst>
          </p:cNvPr>
          <p:cNvSpPr txBox="1"/>
          <p:nvPr/>
        </p:nvSpPr>
        <p:spPr>
          <a:xfrm>
            <a:off x="1477228" y="3690033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shows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F72E1AC5-114C-4D5E-A015-3B31C1FF5D8E}"/>
              </a:ext>
            </a:extLst>
          </p:cNvPr>
          <p:cNvSpPr txBox="1"/>
          <p:nvPr/>
        </p:nvSpPr>
        <p:spPr>
          <a:xfrm>
            <a:off x="1601910" y="3913441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likes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BD206D6B-2AA3-47A8-A094-B31E84D49B33}"/>
              </a:ext>
            </a:extLst>
          </p:cNvPr>
          <p:cNvSpPr txBox="1"/>
          <p:nvPr/>
        </p:nvSpPr>
        <p:spPr>
          <a:xfrm>
            <a:off x="1804946" y="4136849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forgets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D96C4B67-A543-4CF0-872B-769487F2D6C8}"/>
              </a:ext>
            </a:extLst>
          </p:cNvPr>
          <p:cNvSpPr txBox="1"/>
          <p:nvPr/>
        </p:nvSpPr>
        <p:spPr>
          <a:xfrm>
            <a:off x="1552391" y="4360257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thinks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34FF3023-C9CF-4777-B525-71B73D04C6B9}"/>
              </a:ext>
            </a:extLst>
          </p:cNvPr>
          <p:cNvSpPr txBox="1"/>
          <p:nvPr/>
        </p:nvSpPr>
        <p:spPr>
          <a:xfrm>
            <a:off x="1477228" y="4544923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works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AD23BE86-6B19-4FB8-A8F0-4031983FCE19}"/>
              </a:ext>
            </a:extLst>
          </p:cNvPr>
          <p:cNvSpPr txBox="1"/>
          <p:nvPr/>
        </p:nvSpPr>
        <p:spPr>
          <a:xfrm>
            <a:off x="1581546" y="4778541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gets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45BF76E4-4B0E-415F-8DE7-C52E0551C497}"/>
              </a:ext>
            </a:extLst>
          </p:cNvPr>
          <p:cNvSpPr txBox="1"/>
          <p:nvPr/>
        </p:nvSpPr>
        <p:spPr>
          <a:xfrm>
            <a:off x="2996590" y="4963207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needs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3A34B4E8-28E1-4790-9198-E43DCCCBA754}"/>
              </a:ext>
            </a:extLst>
          </p:cNvPr>
          <p:cNvSpPr txBox="1"/>
          <p:nvPr/>
        </p:nvSpPr>
        <p:spPr>
          <a:xfrm>
            <a:off x="1581546" y="5180922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tells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2" name="TekstniOkvir 21">
            <a:extLst>
              <a:ext uri="{FF2B5EF4-FFF2-40B4-BE49-F238E27FC236}">
                <a16:creationId xmlns:a16="http://schemas.microsoft.com/office/drawing/2014/main" id="{9D5E07EB-F844-4419-BF80-E38984F55E34}"/>
              </a:ext>
            </a:extLst>
          </p:cNvPr>
          <p:cNvSpPr txBox="1"/>
          <p:nvPr/>
        </p:nvSpPr>
        <p:spPr>
          <a:xfrm>
            <a:off x="1388251" y="5399813"/>
            <a:ext cx="1619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don’t</a:t>
            </a:r>
            <a:r>
              <a:rPr lang="hr-HR" dirty="0">
                <a:solidFill>
                  <a:schemeClr val="accent2"/>
                </a:solidFill>
              </a:rPr>
              <a:t> talk</a:t>
            </a:r>
          </a:p>
        </p:txBody>
      </p: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2CE476F1-72C0-47CA-9EEC-2F4750E68B98}"/>
              </a:ext>
            </a:extLst>
          </p:cNvPr>
          <p:cNvSpPr txBox="1"/>
          <p:nvPr/>
        </p:nvSpPr>
        <p:spPr>
          <a:xfrm>
            <a:off x="1477228" y="5649874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spends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4" name="TekstniOkvir 23">
            <a:extLst>
              <a:ext uri="{FF2B5EF4-FFF2-40B4-BE49-F238E27FC236}">
                <a16:creationId xmlns:a16="http://schemas.microsoft.com/office/drawing/2014/main" id="{2897B46C-B9A3-4EE1-B800-3E72BB43B634}"/>
              </a:ext>
            </a:extLst>
          </p:cNvPr>
          <p:cNvSpPr txBox="1"/>
          <p:nvPr/>
        </p:nvSpPr>
        <p:spPr>
          <a:xfrm>
            <a:off x="1509035" y="6146116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keeps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5" name="TekstniOkvir 24">
            <a:extLst>
              <a:ext uri="{FF2B5EF4-FFF2-40B4-BE49-F238E27FC236}">
                <a16:creationId xmlns:a16="http://schemas.microsoft.com/office/drawing/2014/main" id="{97EB04C1-0E46-4CE7-9191-0CAD9F5FA58D}"/>
              </a:ext>
            </a:extLst>
          </p:cNvPr>
          <p:cNvSpPr txBox="1"/>
          <p:nvPr/>
        </p:nvSpPr>
        <p:spPr>
          <a:xfrm>
            <a:off x="8006964" y="3581179"/>
            <a:ext cx="1463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trustworthy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6" name="TekstniOkvir 25">
            <a:extLst>
              <a:ext uri="{FF2B5EF4-FFF2-40B4-BE49-F238E27FC236}">
                <a16:creationId xmlns:a16="http://schemas.microsoft.com/office/drawing/2014/main" id="{8C34C19B-567E-4A5E-9753-8EE4C7AFA5F9}"/>
              </a:ext>
            </a:extLst>
          </p:cNvPr>
          <p:cNvSpPr txBox="1"/>
          <p:nvPr/>
        </p:nvSpPr>
        <p:spPr>
          <a:xfrm>
            <a:off x="8738484" y="3820938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shy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7" name="TekstniOkvir 26">
            <a:extLst>
              <a:ext uri="{FF2B5EF4-FFF2-40B4-BE49-F238E27FC236}">
                <a16:creationId xmlns:a16="http://schemas.microsoft.com/office/drawing/2014/main" id="{4CE05B0B-B93F-4130-8252-FD07E3F9DBD6}"/>
              </a:ext>
            </a:extLst>
          </p:cNvPr>
          <p:cNvSpPr txBox="1"/>
          <p:nvPr/>
        </p:nvSpPr>
        <p:spPr>
          <a:xfrm>
            <a:off x="7969094" y="4043242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honest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8" name="TekstniOkvir 27">
            <a:extLst>
              <a:ext uri="{FF2B5EF4-FFF2-40B4-BE49-F238E27FC236}">
                <a16:creationId xmlns:a16="http://schemas.microsoft.com/office/drawing/2014/main" id="{9F4ACFAB-C098-4A6E-93E3-99F5546DB4F0}"/>
              </a:ext>
            </a:extLst>
          </p:cNvPr>
          <p:cNvSpPr txBox="1"/>
          <p:nvPr/>
        </p:nvSpPr>
        <p:spPr>
          <a:xfrm>
            <a:off x="7492017" y="4227908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chatty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29" name="TekstniOkvir 28">
            <a:extLst>
              <a:ext uri="{FF2B5EF4-FFF2-40B4-BE49-F238E27FC236}">
                <a16:creationId xmlns:a16="http://schemas.microsoft.com/office/drawing/2014/main" id="{5FA3AC35-AB23-44B3-9E92-89D51214C753}"/>
              </a:ext>
            </a:extLst>
          </p:cNvPr>
          <p:cNvSpPr txBox="1"/>
          <p:nvPr/>
        </p:nvSpPr>
        <p:spPr>
          <a:xfrm>
            <a:off x="8722583" y="4451643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caring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30" name="TekstniOkvir 29">
            <a:extLst>
              <a:ext uri="{FF2B5EF4-FFF2-40B4-BE49-F238E27FC236}">
                <a16:creationId xmlns:a16="http://schemas.microsoft.com/office/drawing/2014/main" id="{B70E8E8B-EB26-47ED-933A-2DB26467E915}"/>
              </a:ext>
            </a:extLst>
          </p:cNvPr>
          <p:cNvSpPr txBox="1"/>
          <p:nvPr/>
        </p:nvSpPr>
        <p:spPr>
          <a:xfrm>
            <a:off x="6570609" y="4597240"/>
            <a:ext cx="1645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responsible</a:t>
            </a:r>
            <a:endParaRPr lang="hr-HR" dirty="0">
              <a:solidFill>
                <a:schemeClr val="accent2"/>
              </a:solidFill>
            </a:endParaRPr>
          </a:p>
        </p:txBody>
      </p:sp>
      <p:sp>
        <p:nvSpPr>
          <p:cNvPr id="31" name="TekstniOkvir 30">
            <a:extLst>
              <a:ext uri="{FF2B5EF4-FFF2-40B4-BE49-F238E27FC236}">
                <a16:creationId xmlns:a16="http://schemas.microsoft.com/office/drawing/2014/main" id="{C234E37F-8276-4308-BC45-2DB247F7729F}"/>
              </a:ext>
            </a:extLst>
          </p:cNvPr>
          <p:cNvSpPr txBox="1"/>
          <p:nvPr/>
        </p:nvSpPr>
        <p:spPr>
          <a:xfrm>
            <a:off x="6674927" y="4963207"/>
            <a:ext cx="103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2"/>
                </a:solidFill>
              </a:rPr>
              <a:t>loyal</a:t>
            </a:r>
            <a:endParaRPr lang="hr-HR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43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6D718A6-A640-47ED-8E24-BF6AB1284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600" b="1" dirty="0" err="1">
                <a:solidFill>
                  <a:schemeClr val="accent2"/>
                </a:solidFill>
              </a:rPr>
              <a:t>Before</a:t>
            </a:r>
            <a:r>
              <a:rPr lang="hr-HR" sz="3600" b="1" dirty="0">
                <a:solidFill>
                  <a:schemeClr val="accent2"/>
                </a:solidFill>
              </a:rPr>
              <a:t> </a:t>
            </a:r>
            <a:r>
              <a:rPr lang="hr-HR" sz="3600" b="1" dirty="0" err="1">
                <a:solidFill>
                  <a:schemeClr val="accent2"/>
                </a:solidFill>
              </a:rPr>
              <a:t>listening</a:t>
            </a:r>
            <a:r>
              <a:rPr lang="hr-HR" sz="3600" b="1" dirty="0">
                <a:solidFill>
                  <a:schemeClr val="accent2"/>
                </a:solidFill>
              </a:rPr>
              <a:t> </a:t>
            </a:r>
            <a:r>
              <a:rPr lang="hr-HR" sz="3600" b="1" dirty="0" err="1">
                <a:solidFill>
                  <a:schemeClr val="accent2"/>
                </a:solidFill>
              </a:rPr>
              <a:t>and</a:t>
            </a:r>
            <a:r>
              <a:rPr lang="hr-HR" sz="3600" b="1" dirty="0">
                <a:solidFill>
                  <a:schemeClr val="accent2"/>
                </a:solidFill>
              </a:rPr>
              <a:t> </a:t>
            </a:r>
            <a:r>
              <a:rPr lang="hr-HR" sz="3600" b="1" dirty="0" err="1">
                <a:solidFill>
                  <a:schemeClr val="accent2"/>
                </a:solidFill>
              </a:rPr>
              <a:t>reading</a:t>
            </a:r>
            <a:br>
              <a:rPr lang="hr-HR" sz="3600" dirty="0">
                <a:solidFill>
                  <a:schemeClr val="accent2"/>
                </a:solidFill>
              </a:rPr>
            </a:br>
            <a:r>
              <a:rPr lang="hr-HR" sz="3600" dirty="0" err="1">
                <a:solidFill>
                  <a:schemeClr val="accent2"/>
                </a:solidFill>
              </a:rPr>
              <a:t>What</a:t>
            </a:r>
            <a:r>
              <a:rPr lang="hr-HR" sz="3600" dirty="0">
                <a:solidFill>
                  <a:schemeClr val="accent2"/>
                </a:solidFill>
              </a:rPr>
              <a:t> do </a:t>
            </a:r>
            <a:r>
              <a:rPr lang="hr-HR" sz="3600" dirty="0" err="1">
                <a:solidFill>
                  <a:schemeClr val="accent2"/>
                </a:solidFill>
              </a:rPr>
              <a:t>you</a:t>
            </a:r>
            <a:r>
              <a:rPr lang="hr-HR" sz="3600" dirty="0">
                <a:solidFill>
                  <a:schemeClr val="accent2"/>
                </a:solidFill>
              </a:rPr>
              <a:t> </a:t>
            </a:r>
            <a:r>
              <a:rPr lang="hr-HR" sz="3600" dirty="0" err="1">
                <a:solidFill>
                  <a:schemeClr val="accent2"/>
                </a:solidFill>
              </a:rPr>
              <a:t>think</a:t>
            </a:r>
            <a:r>
              <a:rPr lang="hr-HR" sz="3600" dirty="0">
                <a:solidFill>
                  <a:schemeClr val="accent2"/>
                </a:solidFill>
              </a:rPr>
              <a:t> Emma </a:t>
            </a:r>
            <a:r>
              <a:rPr lang="hr-HR" sz="3600" dirty="0" err="1">
                <a:solidFill>
                  <a:schemeClr val="accent2"/>
                </a:solidFill>
              </a:rPr>
              <a:t>and</a:t>
            </a:r>
            <a:r>
              <a:rPr lang="hr-HR" sz="3600" dirty="0">
                <a:solidFill>
                  <a:schemeClr val="accent2"/>
                </a:solidFill>
              </a:rPr>
              <a:t> Tara are </a:t>
            </a:r>
            <a:r>
              <a:rPr lang="hr-HR" sz="3600" dirty="0" err="1">
                <a:solidFill>
                  <a:schemeClr val="accent2"/>
                </a:solidFill>
              </a:rPr>
              <a:t>talking</a:t>
            </a:r>
            <a:r>
              <a:rPr lang="hr-HR" sz="3600" dirty="0">
                <a:solidFill>
                  <a:schemeClr val="accent2"/>
                </a:solidFill>
              </a:rPr>
              <a:t> </a:t>
            </a:r>
            <a:r>
              <a:rPr lang="hr-HR" sz="3600" dirty="0" err="1">
                <a:solidFill>
                  <a:schemeClr val="accent2"/>
                </a:solidFill>
              </a:rPr>
              <a:t>about</a:t>
            </a:r>
            <a:r>
              <a:rPr lang="hr-HR" sz="3600" dirty="0">
                <a:solidFill>
                  <a:schemeClr val="accent2"/>
                </a:solidFill>
              </a:rPr>
              <a:t>?</a:t>
            </a:r>
          </a:p>
        </p:txBody>
      </p:sp>
      <p:pic>
        <p:nvPicPr>
          <p:cNvPr id="5" name="Rezervirano mjesto sadržaja 4">
            <a:extLst>
              <a:ext uri="{FF2B5EF4-FFF2-40B4-BE49-F238E27FC236}">
                <a16:creationId xmlns:a16="http://schemas.microsoft.com/office/drawing/2014/main" id="{8BBE8461-A515-4C4A-AFD9-D5BF6DCF47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52" t="11312" r="13462" b="33220"/>
          <a:stretch/>
        </p:blipFill>
        <p:spPr>
          <a:xfrm>
            <a:off x="838200" y="1833265"/>
            <a:ext cx="5183372" cy="5024735"/>
          </a:xfrm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068EDEA2-C53B-4813-8A7E-4F86EE9657F2}"/>
              </a:ext>
            </a:extLst>
          </p:cNvPr>
          <p:cNvSpPr/>
          <p:nvPr/>
        </p:nvSpPr>
        <p:spPr>
          <a:xfrm>
            <a:off x="7251404" y="2456121"/>
            <a:ext cx="4274289" cy="323229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400" dirty="0"/>
              <a:t>How </a:t>
            </a:r>
            <a:r>
              <a:rPr lang="hr-HR" sz="2400" dirty="0" err="1"/>
              <a:t>is</a:t>
            </a:r>
            <a:r>
              <a:rPr lang="hr-HR" sz="2400" dirty="0"/>
              <a:t> Emma </a:t>
            </a:r>
            <a:r>
              <a:rPr lang="hr-HR" sz="2400" dirty="0" err="1"/>
              <a:t>teasing</a:t>
            </a:r>
            <a:r>
              <a:rPr lang="hr-HR" sz="2400" dirty="0"/>
              <a:t> Tara?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400" dirty="0" err="1"/>
              <a:t>Is</a:t>
            </a:r>
            <a:r>
              <a:rPr lang="hr-HR" sz="2400" dirty="0"/>
              <a:t> Tara </a:t>
            </a:r>
            <a:r>
              <a:rPr lang="hr-HR" sz="2400" dirty="0" err="1"/>
              <a:t>really</a:t>
            </a:r>
            <a:r>
              <a:rPr lang="hr-HR" sz="2400" dirty="0"/>
              <a:t> </a:t>
            </a:r>
            <a:r>
              <a:rPr lang="hr-HR" sz="2400" dirty="0" err="1"/>
              <a:t>angry</a:t>
            </a:r>
            <a:r>
              <a:rPr lang="hr-HR" sz="2400" dirty="0"/>
              <a:t>?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400" dirty="0"/>
              <a:t>Who </a:t>
            </a:r>
            <a:r>
              <a:rPr lang="hr-HR" sz="2400" dirty="0" err="1"/>
              <a:t>is</a:t>
            </a:r>
            <a:r>
              <a:rPr lang="hr-HR" sz="2400" dirty="0"/>
              <a:t> Luke?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2400" dirty="0" err="1"/>
              <a:t>What</a:t>
            </a:r>
            <a:r>
              <a:rPr lang="hr-HR" sz="2400" dirty="0"/>
              <a:t> </a:t>
            </a:r>
            <a:r>
              <a:rPr lang="hr-HR" sz="2400" dirty="0" err="1"/>
              <a:t>is</a:t>
            </a:r>
            <a:r>
              <a:rPr lang="hr-HR" sz="2400" dirty="0"/>
              <a:t> </a:t>
            </a:r>
            <a:r>
              <a:rPr lang="hr-HR" sz="2400" dirty="0" err="1"/>
              <a:t>their</a:t>
            </a:r>
            <a:r>
              <a:rPr lang="hr-HR" sz="2400" dirty="0"/>
              <a:t> plan</a:t>
            </a:r>
            <a:r>
              <a:rPr lang="hr-H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50688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 descr="Slika na kojoj se prikazuje tekst&#10;&#10;Opis je automatski generiran">
            <a:extLst>
              <a:ext uri="{FF2B5EF4-FFF2-40B4-BE49-F238E27FC236}">
                <a16:creationId xmlns:a16="http://schemas.microsoft.com/office/drawing/2014/main" id="{313C77DC-315A-4457-AD7A-F44A874BFE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7" t="61894" r="12523" b="7643"/>
          <a:stretch/>
        </p:blipFill>
        <p:spPr>
          <a:xfrm>
            <a:off x="0" y="893133"/>
            <a:ext cx="12078134" cy="3880885"/>
          </a:xfrm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F7757F45-9978-48E9-9224-62659D23421B}"/>
              </a:ext>
            </a:extLst>
          </p:cNvPr>
          <p:cNvSpPr/>
          <p:nvPr/>
        </p:nvSpPr>
        <p:spPr>
          <a:xfrm>
            <a:off x="1070344" y="1728785"/>
            <a:ext cx="10324214" cy="9037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hr-HR" sz="3200" dirty="0" err="1">
                <a:solidFill>
                  <a:schemeClr val="accent2"/>
                </a:solidFill>
              </a:rPr>
              <a:t>Why</a:t>
            </a:r>
            <a:r>
              <a:rPr lang="hr-HR" sz="3200" dirty="0">
                <a:solidFill>
                  <a:schemeClr val="accent2"/>
                </a:solidFill>
              </a:rPr>
              <a:t> </a:t>
            </a:r>
            <a:r>
              <a:rPr lang="hr-HR" sz="3200" dirty="0" err="1">
                <a:solidFill>
                  <a:schemeClr val="accent2"/>
                </a:solidFill>
              </a:rPr>
              <a:t>doesn’t</a:t>
            </a:r>
            <a:r>
              <a:rPr lang="hr-HR" sz="3200" dirty="0">
                <a:solidFill>
                  <a:schemeClr val="accent2"/>
                </a:solidFill>
              </a:rPr>
              <a:t> Luke </a:t>
            </a:r>
            <a:r>
              <a:rPr lang="hr-HR" sz="3200" dirty="0" err="1">
                <a:solidFill>
                  <a:schemeClr val="accent2"/>
                </a:solidFill>
              </a:rPr>
              <a:t>want</a:t>
            </a:r>
            <a:r>
              <a:rPr lang="hr-HR" sz="3200" dirty="0">
                <a:solidFill>
                  <a:schemeClr val="accent2"/>
                </a:solidFill>
              </a:rPr>
              <a:t> to </a:t>
            </a:r>
            <a:r>
              <a:rPr lang="hr-HR" sz="3200" dirty="0" err="1">
                <a:solidFill>
                  <a:schemeClr val="accent2"/>
                </a:solidFill>
              </a:rPr>
              <a:t>go</a:t>
            </a:r>
            <a:r>
              <a:rPr lang="hr-HR" sz="3200" dirty="0">
                <a:solidFill>
                  <a:schemeClr val="accent2"/>
                </a:solidFill>
              </a:rPr>
              <a:t> to </a:t>
            </a:r>
            <a:r>
              <a:rPr lang="hr-HR" sz="3200" dirty="0" err="1">
                <a:solidFill>
                  <a:schemeClr val="accent2"/>
                </a:solidFill>
              </a:rPr>
              <a:t>the</a:t>
            </a:r>
            <a:r>
              <a:rPr lang="hr-HR" sz="3200" dirty="0">
                <a:solidFill>
                  <a:schemeClr val="accent2"/>
                </a:solidFill>
              </a:rPr>
              <a:t> Centre </a:t>
            </a:r>
            <a:r>
              <a:rPr lang="hr-HR" sz="3200" dirty="0" err="1">
                <a:solidFill>
                  <a:schemeClr val="accent2"/>
                </a:solidFill>
              </a:rPr>
              <a:t>Activity</a:t>
            </a:r>
            <a:r>
              <a:rPr lang="hr-HR" sz="3200" dirty="0">
                <a:solidFill>
                  <a:schemeClr val="accent2"/>
                </a:solidFill>
              </a:rPr>
              <a:t> at </a:t>
            </a:r>
            <a:r>
              <a:rPr lang="hr-HR" sz="3200" dirty="0" err="1">
                <a:solidFill>
                  <a:schemeClr val="accent2"/>
                </a:solidFill>
              </a:rPr>
              <a:t>first</a:t>
            </a:r>
            <a:r>
              <a:rPr lang="hr-HR" sz="3200" dirty="0">
                <a:solidFill>
                  <a:schemeClr val="accent2"/>
                </a:solidFill>
              </a:rPr>
              <a:t>?</a:t>
            </a:r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7BE38852-A385-44C4-8031-8437B2BD3079}"/>
              </a:ext>
            </a:extLst>
          </p:cNvPr>
          <p:cNvSpPr/>
          <p:nvPr/>
        </p:nvSpPr>
        <p:spPr>
          <a:xfrm>
            <a:off x="1070344" y="2380678"/>
            <a:ext cx="10324214" cy="9037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hr-HR" sz="3200" dirty="0" err="1">
                <a:solidFill>
                  <a:schemeClr val="accent2"/>
                </a:solidFill>
              </a:rPr>
              <a:t>What</a:t>
            </a:r>
            <a:r>
              <a:rPr lang="hr-HR" sz="3200" dirty="0">
                <a:solidFill>
                  <a:schemeClr val="accent2"/>
                </a:solidFill>
              </a:rPr>
              <a:t> </a:t>
            </a:r>
            <a:r>
              <a:rPr lang="hr-HR" sz="3200" dirty="0" err="1">
                <a:solidFill>
                  <a:schemeClr val="accent2"/>
                </a:solidFill>
              </a:rPr>
              <a:t>does</a:t>
            </a:r>
            <a:r>
              <a:rPr lang="hr-HR" sz="3200" dirty="0">
                <a:solidFill>
                  <a:schemeClr val="accent2"/>
                </a:solidFill>
              </a:rPr>
              <a:t> Tara </a:t>
            </a:r>
            <a:r>
              <a:rPr lang="hr-HR" sz="3200" dirty="0" err="1">
                <a:solidFill>
                  <a:schemeClr val="accent2"/>
                </a:solidFill>
              </a:rPr>
              <a:t>look</a:t>
            </a:r>
            <a:r>
              <a:rPr lang="hr-HR" sz="3200" dirty="0">
                <a:solidFill>
                  <a:schemeClr val="accent2"/>
                </a:solidFill>
              </a:rPr>
              <a:t> </a:t>
            </a:r>
            <a:r>
              <a:rPr lang="hr-HR" sz="3200" dirty="0" err="1">
                <a:solidFill>
                  <a:schemeClr val="accent2"/>
                </a:solidFill>
              </a:rPr>
              <a:t>like</a:t>
            </a:r>
            <a:r>
              <a:rPr lang="hr-HR" sz="3200" dirty="0">
                <a:solidFill>
                  <a:schemeClr val="accent2"/>
                </a:solidFill>
              </a:rPr>
              <a:t>?</a:t>
            </a:r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77B5C765-9952-4F48-9868-24F71528D8AF}"/>
              </a:ext>
            </a:extLst>
          </p:cNvPr>
          <p:cNvSpPr/>
          <p:nvPr/>
        </p:nvSpPr>
        <p:spPr>
          <a:xfrm>
            <a:off x="1070344" y="3016320"/>
            <a:ext cx="10324214" cy="9037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hr-HR" sz="3200" dirty="0" err="1">
                <a:solidFill>
                  <a:schemeClr val="accent2"/>
                </a:solidFill>
              </a:rPr>
              <a:t>What</a:t>
            </a:r>
            <a:r>
              <a:rPr lang="hr-HR" sz="3200" dirty="0">
                <a:solidFill>
                  <a:schemeClr val="accent2"/>
                </a:solidFill>
              </a:rPr>
              <a:t> </a:t>
            </a:r>
            <a:r>
              <a:rPr lang="hr-HR" sz="3200" dirty="0" err="1">
                <a:solidFill>
                  <a:schemeClr val="accent2"/>
                </a:solidFill>
              </a:rPr>
              <a:t>is</a:t>
            </a:r>
            <a:r>
              <a:rPr lang="hr-HR" sz="3200" dirty="0">
                <a:solidFill>
                  <a:schemeClr val="accent2"/>
                </a:solidFill>
              </a:rPr>
              <a:t> </a:t>
            </a:r>
            <a:r>
              <a:rPr lang="hr-HR" sz="3200" dirty="0" err="1">
                <a:solidFill>
                  <a:schemeClr val="accent2"/>
                </a:solidFill>
              </a:rPr>
              <a:t>she</a:t>
            </a:r>
            <a:r>
              <a:rPr lang="hr-HR" sz="3200" dirty="0">
                <a:solidFill>
                  <a:schemeClr val="accent2"/>
                </a:solidFill>
              </a:rPr>
              <a:t> </a:t>
            </a:r>
            <a:r>
              <a:rPr lang="hr-HR" sz="3200" dirty="0" err="1">
                <a:solidFill>
                  <a:schemeClr val="accent2"/>
                </a:solidFill>
              </a:rPr>
              <a:t>like</a:t>
            </a:r>
            <a:r>
              <a:rPr lang="hr-HR" sz="3200" dirty="0">
                <a:solidFill>
                  <a:schemeClr val="accent2"/>
                </a:solidFill>
              </a:rPr>
              <a:t>?</a:t>
            </a:r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3C912560-BE1B-454E-B15B-F096B96E3AF4}"/>
              </a:ext>
            </a:extLst>
          </p:cNvPr>
          <p:cNvSpPr/>
          <p:nvPr/>
        </p:nvSpPr>
        <p:spPr>
          <a:xfrm>
            <a:off x="1070344" y="3630339"/>
            <a:ext cx="10324214" cy="9037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hr-HR" sz="3200" dirty="0" err="1">
                <a:solidFill>
                  <a:schemeClr val="accent2"/>
                </a:solidFill>
              </a:rPr>
              <a:t>What</a:t>
            </a:r>
            <a:r>
              <a:rPr lang="hr-HR" sz="3200" dirty="0">
                <a:solidFill>
                  <a:schemeClr val="accent2"/>
                </a:solidFill>
              </a:rPr>
              <a:t> </a:t>
            </a:r>
            <a:r>
              <a:rPr lang="hr-HR" sz="3200" dirty="0" err="1">
                <a:solidFill>
                  <a:schemeClr val="accent2"/>
                </a:solidFill>
              </a:rPr>
              <a:t>does</a:t>
            </a:r>
            <a:r>
              <a:rPr lang="hr-HR" sz="3200" dirty="0">
                <a:solidFill>
                  <a:schemeClr val="accent2"/>
                </a:solidFill>
              </a:rPr>
              <a:t> Lee </a:t>
            </a:r>
            <a:r>
              <a:rPr lang="hr-HR" sz="3200" dirty="0" err="1">
                <a:solidFill>
                  <a:schemeClr val="accent2"/>
                </a:solidFill>
              </a:rPr>
              <a:t>like</a:t>
            </a:r>
            <a:r>
              <a:rPr lang="hr-HR" sz="3200" dirty="0">
                <a:solidFill>
                  <a:schemeClr val="accent2"/>
                </a:solidFill>
              </a:rPr>
              <a:t>?</a:t>
            </a:r>
          </a:p>
        </p:txBody>
      </p:sp>
      <p:sp>
        <p:nvSpPr>
          <p:cNvPr id="11" name="Pravokutnik 10">
            <a:extLst>
              <a:ext uri="{FF2B5EF4-FFF2-40B4-BE49-F238E27FC236}">
                <a16:creationId xmlns:a16="http://schemas.microsoft.com/office/drawing/2014/main" id="{A0A97CB8-AC17-4263-A5B7-AA01ECA6AFCA}"/>
              </a:ext>
            </a:extLst>
          </p:cNvPr>
          <p:cNvSpPr/>
          <p:nvPr/>
        </p:nvSpPr>
        <p:spPr>
          <a:xfrm>
            <a:off x="8601739" y="4783316"/>
            <a:ext cx="2679405" cy="128653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hr-HR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LISTEN AND ANSWER</a:t>
            </a:r>
            <a:endParaRPr lang="hr-HR" sz="3200" dirty="0">
              <a:solidFill>
                <a:schemeClr val="accent2"/>
              </a:solidFill>
            </a:endParaRPr>
          </a:p>
        </p:txBody>
      </p:sp>
      <p:sp>
        <p:nvSpPr>
          <p:cNvPr id="12" name="Pravokutnik 11">
            <a:extLst>
              <a:ext uri="{FF2B5EF4-FFF2-40B4-BE49-F238E27FC236}">
                <a16:creationId xmlns:a16="http://schemas.microsoft.com/office/drawing/2014/main" id="{5DDC916A-C1F6-4C73-BDD1-25CB7182F063}"/>
              </a:ext>
            </a:extLst>
          </p:cNvPr>
          <p:cNvSpPr/>
          <p:nvPr/>
        </p:nvSpPr>
        <p:spPr>
          <a:xfrm>
            <a:off x="1070344" y="1766659"/>
            <a:ext cx="10324214" cy="9037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hr-HR" sz="3200" dirty="0" err="1">
                <a:solidFill>
                  <a:schemeClr val="accent6"/>
                </a:solidFill>
              </a:rPr>
              <a:t>Because</a:t>
            </a:r>
            <a:r>
              <a:rPr lang="hr-HR" sz="3200" dirty="0">
                <a:solidFill>
                  <a:schemeClr val="accent6"/>
                </a:solidFill>
              </a:rPr>
              <a:t> he </a:t>
            </a:r>
            <a:r>
              <a:rPr lang="hr-HR" sz="3200" dirty="0" err="1">
                <a:solidFill>
                  <a:schemeClr val="accent6"/>
                </a:solidFill>
              </a:rPr>
              <a:t>doesn’t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like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meeting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new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people</a:t>
            </a:r>
            <a:r>
              <a:rPr lang="hr-HR" sz="3200" dirty="0">
                <a:solidFill>
                  <a:schemeClr val="accent6"/>
                </a:solidFill>
              </a:rPr>
              <a:t>.</a:t>
            </a:r>
          </a:p>
        </p:txBody>
      </p:sp>
      <p:sp>
        <p:nvSpPr>
          <p:cNvPr id="13" name="Pravokutnik 12">
            <a:extLst>
              <a:ext uri="{FF2B5EF4-FFF2-40B4-BE49-F238E27FC236}">
                <a16:creationId xmlns:a16="http://schemas.microsoft.com/office/drawing/2014/main" id="{BA9E969F-B7CA-4119-B076-C5F52FF61912}"/>
              </a:ext>
            </a:extLst>
          </p:cNvPr>
          <p:cNvSpPr/>
          <p:nvPr/>
        </p:nvSpPr>
        <p:spPr>
          <a:xfrm>
            <a:off x="1070344" y="2436013"/>
            <a:ext cx="10324214" cy="8180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hr-HR" sz="3200" dirty="0">
                <a:solidFill>
                  <a:schemeClr val="accent6"/>
                </a:solidFill>
              </a:rPr>
              <a:t>Tara </a:t>
            </a:r>
            <a:r>
              <a:rPr lang="hr-HR" sz="3200" dirty="0" err="1">
                <a:solidFill>
                  <a:schemeClr val="accent6"/>
                </a:solidFill>
              </a:rPr>
              <a:t>is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tall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and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thin</a:t>
            </a:r>
            <a:r>
              <a:rPr lang="hr-HR" sz="3200" dirty="0">
                <a:solidFill>
                  <a:schemeClr val="accent6"/>
                </a:solidFill>
              </a:rPr>
              <a:t>, </a:t>
            </a:r>
            <a:r>
              <a:rPr lang="hr-HR" sz="3200" dirty="0" err="1">
                <a:solidFill>
                  <a:schemeClr val="accent6"/>
                </a:solidFill>
              </a:rPr>
              <a:t>she’s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got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long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curly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hair</a:t>
            </a:r>
            <a:r>
              <a:rPr lang="hr-HR" sz="3200" dirty="0">
                <a:solidFill>
                  <a:schemeClr val="accent6"/>
                </a:solidFill>
              </a:rPr>
              <a:t>.</a:t>
            </a:r>
          </a:p>
        </p:txBody>
      </p:sp>
      <p:sp>
        <p:nvSpPr>
          <p:cNvPr id="14" name="Pravokutnik 13">
            <a:extLst>
              <a:ext uri="{FF2B5EF4-FFF2-40B4-BE49-F238E27FC236}">
                <a16:creationId xmlns:a16="http://schemas.microsoft.com/office/drawing/2014/main" id="{59FE1EC0-4AB1-4D74-AF3F-EA0D2C4DA4F8}"/>
              </a:ext>
            </a:extLst>
          </p:cNvPr>
          <p:cNvSpPr/>
          <p:nvPr/>
        </p:nvSpPr>
        <p:spPr>
          <a:xfrm>
            <a:off x="1070344" y="3027607"/>
            <a:ext cx="10324214" cy="9037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hr-HR" sz="3200" dirty="0" err="1">
                <a:solidFill>
                  <a:schemeClr val="accent6"/>
                </a:solidFill>
              </a:rPr>
              <a:t>She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is</a:t>
            </a:r>
            <a:r>
              <a:rPr lang="hr-HR" sz="3200" dirty="0">
                <a:solidFill>
                  <a:schemeClr val="accent6"/>
                </a:solidFill>
              </a:rPr>
              <a:t> </a:t>
            </a:r>
            <a:r>
              <a:rPr lang="hr-HR" sz="3200" dirty="0" err="1">
                <a:solidFill>
                  <a:schemeClr val="accent6"/>
                </a:solidFill>
              </a:rPr>
              <a:t>nice</a:t>
            </a:r>
            <a:r>
              <a:rPr lang="hr-HR" sz="3200" dirty="0">
                <a:solidFill>
                  <a:schemeClr val="accent6"/>
                </a:solidFill>
              </a:rPr>
              <a:t>.</a:t>
            </a:r>
          </a:p>
        </p:txBody>
      </p:sp>
      <p:sp>
        <p:nvSpPr>
          <p:cNvPr id="15" name="Pravokutnik 14">
            <a:extLst>
              <a:ext uri="{FF2B5EF4-FFF2-40B4-BE49-F238E27FC236}">
                <a16:creationId xmlns:a16="http://schemas.microsoft.com/office/drawing/2014/main" id="{EF73D87B-746A-4F3D-A650-5943F7A82A32}"/>
              </a:ext>
            </a:extLst>
          </p:cNvPr>
          <p:cNvSpPr/>
          <p:nvPr/>
        </p:nvSpPr>
        <p:spPr>
          <a:xfrm>
            <a:off x="1070344" y="3699122"/>
            <a:ext cx="10324214" cy="9037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hr-HR" sz="3200" dirty="0">
                <a:solidFill>
                  <a:schemeClr val="accent6"/>
                </a:solidFill>
              </a:rPr>
              <a:t>Lee </a:t>
            </a:r>
            <a:r>
              <a:rPr lang="hr-HR" sz="3200" dirty="0" err="1">
                <a:solidFill>
                  <a:schemeClr val="accent6"/>
                </a:solidFill>
              </a:rPr>
              <a:t>likes</a:t>
            </a:r>
            <a:r>
              <a:rPr lang="hr-HR" sz="3200" dirty="0">
                <a:solidFill>
                  <a:schemeClr val="accent6"/>
                </a:solidFill>
              </a:rPr>
              <a:t> music.</a:t>
            </a:r>
          </a:p>
        </p:txBody>
      </p:sp>
    </p:spTree>
    <p:extLst>
      <p:ext uri="{BB962C8B-B14F-4D97-AF65-F5344CB8AC3E}">
        <p14:creationId xmlns:p14="http://schemas.microsoft.com/office/powerpoint/2010/main" val="117341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383</Words>
  <Application>Microsoft Office PowerPoint</Application>
  <PresentationFormat>Široki zaslon</PresentationFormat>
  <Paragraphs>109</Paragraphs>
  <Slides>13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sustava Office</vt:lpstr>
      <vt:lpstr>UNIT 2 What does a true friend do?</vt:lpstr>
      <vt:lpstr>Use one adjective to describe a TRUE FRIEND:</vt:lpstr>
      <vt:lpstr>QUIZ TIME: Think of your friend and do the quiz book, pg 39</vt:lpstr>
      <vt:lpstr>Book, pg 40</vt:lpstr>
      <vt:lpstr>HOMEWORK CHECK book, pg 40 / G</vt:lpstr>
      <vt:lpstr>Ask your friend about one of his friends. Report it to the class.</vt:lpstr>
      <vt:lpstr>Workbook practice pg 42 – 43 / A, B, C</vt:lpstr>
      <vt:lpstr>Before listening and reading What do you think Emma and Tara are talking about?</vt:lpstr>
      <vt:lpstr>PowerPoint prezentacija</vt:lpstr>
      <vt:lpstr>DESCRIBING PEOPLE</vt:lpstr>
      <vt:lpstr>PowerPoint prezentacija</vt:lpstr>
      <vt:lpstr>Workbook practice pg, 43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 What does a true friend do?</dc:title>
  <dc:creator>Ivona Zdunić</dc:creator>
  <cp:lastModifiedBy>Ivona Zdunić</cp:lastModifiedBy>
  <cp:revision>15</cp:revision>
  <dcterms:created xsi:type="dcterms:W3CDTF">2020-10-15T05:48:13Z</dcterms:created>
  <dcterms:modified xsi:type="dcterms:W3CDTF">2020-10-15T07:12:46Z</dcterms:modified>
</cp:coreProperties>
</file>